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8" r:id="rId2"/>
  </p:sldMasterIdLst>
  <p:notesMasterIdLst>
    <p:notesMasterId r:id="rId36"/>
  </p:notesMasterIdLst>
  <p:sldIdLst>
    <p:sldId id="256" r:id="rId3"/>
    <p:sldId id="327" r:id="rId4"/>
    <p:sldId id="317" r:id="rId5"/>
    <p:sldId id="353" r:id="rId6"/>
    <p:sldId id="329" r:id="rId7"/>
    <p:sldId id="330" r:id="rId8"/>
    <p:sldId id="331" r:id="rId9"/>
    <p:sldId id="332" r:id="rId10"/>
    <p:sldId id="333" r:id="rId11"/>
    <p:sldId id="334" r:id="rId12"/>
    <p:sldId id="335" r:id="rId13"/>
    <p:sldId id="336" r:id="rId14"/>
    <p:sldId id="287" r:id="rId15"/>
    <p:sldId id="288" r:id="rId16"/>
    <p:sldId id="319" r:id="rId17"/>
    <p:sldId id="320" r:id="rId18"/>
    <p:sldId id="318" r:id="rId19"/>
    <p:sldId id="321" r:id="rId20"/>
    <p:sldId id="337" r:id="rId21"/>
    <p:sldId id="339" r:id="rId22"/>
    <p:sldId id="341" r:id="rId23"/>
    <p:sldId id="340" r:id="rId24"/>
    <p:sldId id="342" r:id="rId25"/>
    <p:sldId id="343" r:id="rId26"/>
    <p:sldId id="344" r:id="rId27"/>
    <p:sldId id="345" r:id="rId28"/>
    <p:sldId id="346" r:id="rId29"/>
    <p:sldId id="348" r:id="rId30"/>
    <p:sldId id="347" r:id="rId31"/>
    <p:sldId id="349" r:id="rId32"/>
    <p:sldId id="350" r:id="rId33"/>
    <p:sldId id="351" r:id="rId34"/>
    <p:sldId id="352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95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3842907C-D0AA-4C58-9F94-58B40AD65B29}" type="datetimeFigureOut">
              <a:rPr lang="en-US" smtClean="0"/>
              <a:pPr/>
              <a:t>10/18/2015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D76769E-C829-4283-B80E-CB90D995C291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983E7B-ED31-4B55-9D93-CE4AED206536}" type="datetime2">
              <a:rPr lang="en-US" smtClean="0"/>
              <a:t>Sunday, October 18, 2015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it-IT" smtClean="0">
                <a:solidFill>
                  <a:schemeClr val="accent1">
                    <a:tint val="20000"/>
                  </a:schemeClr>
                </a:solidFill>
              </a:rPr>
              <a:t>A.A. 2015/2016  -  Draft</a:t>
            </a:r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92C34-3E5E-4BA5-AF54-F1601B144FB0}" type="slidenum">
              <a:rPr lang="en-US" smtClean="0"/>
              <a:pPr/>
              <a:t>‹N›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0671E1-8EF7-4B18-AA8A-A76387329405}" type="datetime2">
              <a:rPr lang="en-US" smtClean="0"/>
              <a:t>Sunday, October 18,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29C57E-0A69-4CF9-8E08-403833102B25}" type="datetime2">
              <a:rPr lang="en-US" smtClean="0"/>
              <a:t>Sunday, October 18,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4064B-F83A-458C-910D-77317A67B811}" type="datetime2">
              <a:rPr lang="en-US" smtClean="0"/>
              <a:t>Sunday, October 18,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14283-8492-414E-95D3-AB7622AFB224}" type="datetime2">
              <a:rPr lang="en-US" smtClean="0"/>
              <a:t>Sunday, October 18,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135987-95B4-46E0-92E5-9EFD8E09743F}" type="datetime2">
              <a:rPr lang="en-US" smtClean="0"/>
              <a:t>Sunday, October 18,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7243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7243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DBAA59-74F1-427D-9A63-FE9E4C5E4919}" type="datetime2">
              <a:rPr lang="en-US" smtClean="0"/>
              <a:t>Sunday, October 18,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58E37A-C938-4D88-AA78-82875DB5D7C0}" type="datetime2">
              <a:rPr lang="en-US" smtClean="0"/>
              <a:t>Sunday, October 18,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6930C8-ADBF-4540-BCFA-323075E2FA58}" type="datetime2">
              <a:rPr lang="en-US" smtClean="0"/>
              <a:t>Sunday, October 18,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8152BAF-0D1A-4E8D-B98C-CF821FCE0520}" type="datetime2">
              <a:rPr lang="en-US" smtClean="0"/>
              <a:t>Sunday, October 18,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648232"/>
          </a:xfrm>
          <a:noFill/>
        </p:spPr>
        <p:txBody>
          <a:bodyPr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E2447F-88F2-40C5-B228-04F73EE1564D}" type="datetime2">
              <a:rPr lang="en-US" smtClean="0"/>
              <a:t>Sunday, October 18, 2015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it-IT" smtClean="0">
                <a:solidFill>
                  <a:schemeClr val="tx1"/>
                </a:solidFill>
              </a:rPr>
              <a:t>A.A. 2015/2016  -  Draft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tx1"/>
                </a:solidFill>
              </a:defRPr>
            </a:lvl1pPr>
            <a:extLst/>
          </a:lstStyle>
          <a:p>
            <a:fld id="{33DC4B1B-EF9D-4FB7-9CEC-4365BF5210C6}" type="datetime2">
              <a:rPr lang="en-US" smtClean="0"/>
              <a:t>Sunday, October 18, 2015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  <a:extLst/>
          </a:lstStyle>
          <a:p>
            <a:pPr algn="r"/>
            <a:r>
              <a:rPr lang="it-IT" sz="1000" smtClean="0">
                <a:solidFill>
                  <a:schemeClr val="tx1"/>
                </a:solidFill>
              </a:rPr>
              <a:t>A.A. 2015/2016  -  Draft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 b="0">
                <a:solidFill>
                  <a:schemeClr val="tx1"/>
                </a:solidFill>
              </a:defRPr>
            </a:lvl1pPr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152128"/>
          </a:xfrm>
        </p:spPr>
        <p:txBody>
          <a:bodyPr>
            <a:normAutofit/>
          </a:bodyPr>
          <a:lstStyle/>
          <a:p>
            <a:r>
              <a:rPr lang="it-IT" sz="36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Università degli Studi dell’Aquila</a:t>
            </a:r>
            <a:endParaRPr lang="it-IT" sz="3600" dirty="0"/>
          </a:p>
        </p:txBody>
      </p:sp>
      <p:pic>
        <p:nvPicPr>
          <p:cNvPr id="16386" name="Picture 2" descr="https://pbs.twimg.com/profile_images/844881776/logo-univaq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60648"/>
            <a:ext cx="876258" cy="972795"/>
          </a:xfrm>
          <a:prstGeom prst="rect">
            <a:avLst/>
          </a:prstGeom>
          <a:noFill/>
        </p:spPr>
      </p:pic>
      <p:pic>
        <p:nvPicPr>
          <p:cNvPr id="16388" name="Picture 4" descr="http://www.disim.univaq.it/main/skins/aqua/img/logo-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988840"/>
            <a:ext cx="6076415" cy="1512168"/>
          </a:xfrm>
          <a:prstGeom prst="rect">
            <a:avLst/>
          </a:prstGeom>
          <a:noFill/>
        </p:spPr>
      </p:pic>
      <p:sp>
        <p:nvSpPr>
          <p:cNvPr id="7" name="Rectangle 2"/>
          <p:cNvSpPr>
            <a:spLocks noGrp="1"/>
          </p:cNvSpPr>
          <p:nvPr>
            <p:ph type="subTitle" idx="1"/>
          </p:nvPr>
        </p:nvSpPr>
        <p:spPr>
          <a:xfrm>
            <a:off x="755576" y="3789040"/>
            <a:ext cx="7772400" cy="1343720"/>
          </a:xfrm>
        </p:spPr>
        <p:txBody>
          <a:bodyPr>
            <a:normAutofit lnSpcReduction="10000"/>
          </a:bodyPr>
          <a:lstStyle/>
          <a:p>
            <a:r>
              <a:rPr lang="it-IT" sz="2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Corso di Algoritmi e Strutture Dati con Laboratorio</a:t>
            </a:r>
          </a:p>
          <a:p>
            <a:pPr algn="ctr"/>
            <a:endParaRPr lang="it-IT" sz="2800" dirty="0" smtClean="0"/>
          </a:p>
          <a:p>
            <a:pPr algn="ctr"/>
            <a:r>
              <a:rPr lang="it-IT" sz="2800" dirty="0" smtClean="0"/>
              <a:t>Java </a:t>
            </a:r>
            <a:r>
              <a:rPr lang="it-IT" sz="2800" dirty="0" err="1" smtClean="0"/>
              <a:t>Collections</a:t>
            </a:r>
            <a:r>
              <a:rPr lang="it-IT" sz="2800" dirty="0" smtClean="0"/>
              <a:t> </a:t>
            </a:r>
            <a:r>
              <a:rPr lang="it-IT" sz="2800" dirty="0" err="1" smtClean="0"/>
              <a:t>Framework</a:t>
            </a:r>
            <a:r>
              <a:rPr lang="it-IT" sz="2800" smtClean="0"/>
              <a:t> (II parte)</a:t>
            </a:r>
            <a:endParaRPr lang="it-IT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u="sng" dirty="0" smtClean="0"/>
              <a:t>Nota teorica</a:t>
            </a:r>
            <a:r>
              <a:rPr lang="it-IT" dirty="0" smtClean="0"/>
              <a:t>: Se v è un </a:t>
            </a:r>
            <a:r>
              <a:rPr lang="it-IT" dirty="0" err="1" smtClean="0"/>
              <a:t>array</a:t>
            </a:r>
            <a:r>
              <a:rPr lang="it-IT" dirty="0" smtClean="0"/>
              <a:t> di dimensione </a:t>
            </a:r>
            <a:r>
              <a:rPr lang="it-IT" dirty="0" err="1" smtClean="0"/>
              <a:t>h≥n</a:t>
            </a:r>
            <a:r>
              <a:rPr lang="it-IT" dirty="0" smtClean="0"/>
              <a:t> contenente una collezione non ordinata di n elementi, usando la tecnica del raddoppiamento-dimezzamento ogni operazione di inserimento o cancellazione di un elemento richiede tempo ammortizzato costante  </a:t>
            </a:r>
          </a:p>
          <a:p>
            <a:pPr lvl="1"/>
            <a:r>
              <a:rPr lang="it-IT" dirty="0" smtClean="0"/>
              <a:t>Previo eventuale raddoppiamento dell’</a:t>
            </a:r>
            <a:r>
              <a:rPr lang="it-IT" dirty="0" err="1" smtClean="0"/>
              <a:t>array</a:t>
            </a:r>
            <a:r>
              <a:rPr lang="it-IT" dirty="0" smtClean="0"/>
              <a:t>, l’inserimento si effettua in posizione n, e poi si incrementa n di 1</a:t>
            </a:r>
          </a:p>
          <a:p>
            <a:pPr lvl="1"/>
            <a:r>
              <a:rPr lang="it-IT" dirty="0" smtClean="0"/>
              <a:t>Per la cancellazione dell’elemento in posizione i, lo si sovrascrive con l’elemento in posizione n-1, decrementando n di 1 ed eventualmente dimezzando l’</a:t>
            </a:r>
            <a:r>
              <a:rPr lang="it-IT" dirty="0" err="1" smtClean="0"/>
              <a:t>array</a:t>
            </a:r>
            <a:endParaRPr lang="it-IT" dirty="0" smtClean="0"/>
          </a:p>
          <a:p>
            <a:pPr lvl="1"/>
            <a:endParaRPr lang="it-IT" dirty="0" smtClean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ito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sz="2700" dirty="0" smtClean="0"/>
              <a:t>La </a:t>
            </a:r>
            <a:r>
              <a:rPr lang="it-IT" sz="2700" dirty="0" smtClean="0"/>
              <a:t>tecnica del raddoppiamento-dimezzamento</a:t>
            </a:r>
            <a:endParaRPr lang="it-IT" sz="27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In Java un record può essere rappresentato in modo naturale mediante un oggetto</a:t>
            </a:r>
          </a:p>
          <a:p>
            <a:r>
              <a:rPr lang="it-IT" dirty="0" smtClean="0"/>
              <a:t>I numeri associati ai record sono i loro indirizzi in memoria</a:t>
            </a:r>
          </a:p>
          <a:p>
            <a:r>
              <a:rPr lang="it-IT" dirty="0" smtClean="0"/>
              <a:t>I record sono creati e distrutti individualmente ed in maniera dinamica, per cui gli indirizzi non sono necessariamente consecutivi</a:t>
            </a:r>
          </a:p>
          <a:p>
            <a:r>
              <a:rPr lang="it-IT" dirty="0" smtClean="0"/>
              <a:t>Un record viene creato esplicitamente dal programma tramite l’istruzione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dirty="0" smtClean="0"/>
              <a:t>, mentre la sua distruzione avviene in modo automatico quando non è più in uso (</a:t>
            </a:r>
            <a:r>
              <a:rPr lang="it-IT" i="1" dirty="0" err="1" smtClean="0"/>
              <a:t>garbage</a:t>
            </a:r>
            <a:r>
              <a:rPr lang="it-IT" i="1" dirty="0" smtClean="0"/>
              <a:t> </a:t>
            </a:r>
            <a:r>
              <a:rPr lang="it-IT" i="1" dirty="0" err="1" smtClean="0"/>
              <a:t>collection</a:t>
            </a:r>
            <a:r>
              <a:rPr lang="it-IT" dirty="0" smtClean="0"/>
              <a:t>)</a:t>
            </a:r>
          </a:p>
          <a:p>
            <a:r>
              <a:rPr lang="it-IT" dirty="0" smtClean="0"/>
              <a:t>Per mantenere i record di una collezione in relazione tra loro ognuno di essi deve contenere almeno un indirizzo di un altro record della collezione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000" dirty="0" smtClean="0"/>
              <a:t>Strutture dati collegate: record e puntatori</a:t>
            </a:r>
            <a:endParaRPr lang="it-IT" sz="3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Proprietà:</a:t>
            </a:r>
          </a:p>
          <a:p>
            <a:r>
              <a:rPr lang="it-IT" b="1" dirty="0" smtClean="0"/>
              <a:t>(Forte)</a:t>
            </a:r>
            <a:r>
              <a:rPr lang="it-IT" dirty="0" smtClean="0"/>
              <a:t> è possibile aggiungere o eliminare record ad una struttura collegata</a:t>
            </a:r>
          </a:p>
          <a:p>
            <a:r>
              <a:rPr lang="it-IT" b="1" dirty="0" smtClean="0"/>
              <a:t>(Debole)</a:t>
            </a:r>
            <a:r>
              <a:rPr lang="it-IT" dirty="0" smtClean="0"/>
              <a:t> Gli indirizzi dei record di una struttura collegata non sono necessariamente consecutivi</a:t>
            </a:r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000" dirty="0" smtClean="0"/>
              <a:t>Strutture dati collegate: record e puntatori</a:t>
            </a:r>
            <a:endParaRPr lang="it-IT" sz="3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classe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it-IT" dirty="0" smtClean="0"/>
              <a:t> realizza l’interfaccia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smtClean="0"/>
              <a:t>mediante un </a:t>
            </a:r>
            <a:r>
              <a:rPr lang="it-IT" dirty="0" err="1" smtClean="0"/>
              <a:t>array</a:t>
            </a:r>
            <a:r>
              <a:rPr lang="it-IT" dirty="0" smtClean="0"/>
              <a:t> </a:t>
            </a:r>
          </a:p>
          <a:p>
            <a:r>
              <a:rPr lang="it-IT" dirty="0" smtClean="0"/>
              <a:t>La classe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it-IT" dirty="0" smtClean="0"/>
              <a:t> realizza l’interfaccia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it-IT" dirty="0" smtClean="0"/>
              <a:t> mediante liste </a:t>
            </a:r>
            <a:r>
              <a:rPr lang="it-IT" dirty="0" smtClean="0"/>
              <a:t>(doppiamente) collegate</a:t>
            </a:r>
            <a:endParaRPr lang="it-IT" dirty="0" smtClean="0"/>
          </a:p>
          <a:p>
            <a:r>
              <a:rPr lang="it-IT" dirty="0" smtClean="0"/>
              <a:t>Esempio: la classe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RandomList</a:t>
            </a:r>
            <a:r>
              <a:rPr lang="it-IT" dirty="0" smtClean="0"/>
              <a:t> crea e manipola un oggetto </a:t>
            </a:r>
            <a:r>
              <a:rPr lang="it-IT" dirty="0" err="1" smtClean="0"/>
              <a:t>List</a:t>
            </a:r>
            <a:r>
              <a:rPr lang="it-IT" dirty="0" smtClean="0"/>
              <a:t> contenente numeri interi casuali (</a:t>
            </a:r>
            <a:r>
              <a:rPr lang="it-IT" dirty="0" err="1" smtClean="0">
                <a:solidFill>
                  <a:srgbClr val="C00000"/>
                </a:solidFill>
              </a:rPr>
              <a:t>RandomList.java</a:t>
            </a:r>
            <a:r>
              <a:rPr lang="it-IT" dirty="0" smtClean="0"/>
              <a:t>)</a:t>
            </a:r>
          </a:p>
          <a:p>
            <a:pPr lvl="1">
              <a:buNone/>
            </a:pPr>
            <a:endParaRPr lang="it-IT" dirty="0" smtClean="0"/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000" dirty="0" smtClean="0"/>
              <a:t>Le classi </a:t>
            </a:r>
            <a:r>
              <a:rPr lang="it-IT" sz="3000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it-IT" sz="3000" dirty="0" smtClean="0">
                <a:latin typeface="Courier New" pitchFamily="49" charset="0"/>
                <a:cs typeface="Courier New" pitchFamily="49" charset="0"/>
              </a:rPr>
              <a:t>&lt;E&gt;</a:t>
            </a:r>
            <a:r>
              <a:rPr lang="it-IT" sz="3000" dirty="0" smtClean="0"/>
              <a:t> </a:t>
            </a:r>
            <a:r>
              <a:rPr lang="it-IT" sz="3000" dirty="0" err="1" smtClean="0"/>
              <a:t>e</a:t>
            </a:r>
            <a:r>
              <a:rPr lang="it-IT" sz="3000" dirty="0" smtClean="0"/>
              <a:t> </a:t>
            </a:r>
            <a:r>
              <a:rPr lang="it-IT" sz="3000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it-IT" sz="3000" dirty="0" smtClean="0">
                <a:latin typeface="Courier New" pitchFamily="49" charset="0"/>
                <a:cs typeface="Courier New" pitchFamily="49" charset="0"/>
              </a:rPr>
              <a:t>&lt;E&gt;</a:t>
            </a:r>
            <a:endParaRPr lang="it-IT" sz="3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err="1" smtClean="0">
                <a:solidFill>
                  <a:srgbClr val="C00000"/>
                </a:solidFill>
              </a:rPr>
              <a:t>RandomList.java</a:t>
            </a:r>
            <a:r>
              <a:rPr lang="it-IT" dirty="0" smtClean="0"/>
              <a:t>:</a:t>
            </a:r>
          </a:p>
          <a:p>
            <a:r>
              <a:rPr lang="it-IT" dirty="0" smtClean="0"/>
              <a:t>Avremmo potuto usare un enunciato </a:t>
            </a:r>
            <a:r>
              <a:rPr lang="it-IT" dirty="0" err="1" smtClean="0"/>
              <a:t>for-each</a:t>
            </a:r>
            <a:r>
              <a:rPr lang="it-IT" dirty="0" smtClean="0"/>
              <a:t> avanzato per scandire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randList</a:t>
            </a:r>
            <a:r>
              <a:rPr lang="it-IT" dirty="0" smtClean="0"/>
              <a:t>?  No, perché oltre a ispezionare la lista, eliminiamo alcuni elementi contenuti in essa.</a:t>
            </a:r>
          </a:p>
          <a:p>
            <a:r>
              <a:rPr lang="it-IT" dirty="0" smtClean="0"/>
              <a:t>La variabile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randList</a:t>
            </a:r>
            <a:r>
              <a:rPr lang="it-IT" dirty="0" smtClean="0"/>
              <a:t> è stata dichiarata come riferimento polimorfico e inizializzata con un riferimento ad un oggetto di tipo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it-IT" dirty="0" smtClean="0"/>
              <a:t>.</a:t>
            </a:r>
          </a:p>
          <a:p>
            <a:r>
              <a:rPr lang="it-IT" dirty="0" smtClean="0"/>
              <a:t>Per eseguire nuovamente il programma usando un oggetto di tipo </a:t>
            </a:r>
            <a:r>
              <a:rPr lang="it-IT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it-IT" dirty="0" smtClean="0"/>
              <a:t> l’unica modifica necessaria è l’invocazione del costruttore:</a:t>
            </a:r>
          </a:p>
          <a:p>
            <a:pPr>
              <a:buNone/>
            </a:pPr>
            <a:r>
              <a:rPr lang="it-IT" sz="2200" b="1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it-IT" sz="22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it-IT" sz="2200" b="1" dirty="0" err="1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it-IT" sz="22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it-IT" sz="2200" b="1" dirty="0" err="1" smtClean="0">
                <a:latin typeface="Courier New" pitchFamily="49" charset="0"/>
                <a:cs typeface="Courier New" pitchFamily="49" charset="0"/>
              </a:rPr>
              <a:t>randList=new</a:t>
            </a:r>
            <a:r>
              <a:rPr lang="it-IT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2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it-IT" sz="22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it-IT" sz="2200" b="1" dirty="0" err="1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it-IT" sz="2200" b="1" dirty="0" smtClean="0"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lvl="1">
              <a:buNone/>
            </a:pPr>
            <a:endParaRPr lang="it-IT" dirty="0" smtClean="0"/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L’interfaccia </a:t>
            </a:r>
            <a:r>
              <a:rPr lang="it-IT" sz="2800" dirty="0" err="1" smtClean="0">
                <a:latin typeface="Courier New" pitchFamily="49" charset="0"/>
                <a:cs typeface="Courier New" pitchFamily="49" charset="0"/>
              </a:rPr>
              <a:t>List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it-IT" dirty="0" smtClean="0"/>
              <a:t> è un'implementazione di </a:t>
            </a:r>
            <a:r>
              <a:rPr lang="it-IT" dirty="0" err="1" smtClean="0"/>
              <a:t>List</a:t>
            </a:r>
            <a:r>
              <a:rPr lang="it-IT" dirty="0" smtClean="0"/>
              <a:t>, realizzata internamente con un </a:t>
            </a:r>
            <a:r>
              <a:rPr lang="it-IT" b="1" dirty="0" err="1" smtClean="0"/>
              <a:t>array</a:t>
            </a:r>
            <a:r>
              <a:rPr lang="it-IT" b="1" dirty="0" smtClean="0"/>
              <a:t> </a:t>
            </a:r>
            <a:r>
              <a:rPr lang="it-IT" b="1" dirty="0" smtClean="0"/>
              <a:t>dinamico</a:t>
            </a:r>
            <a:endParaRPr lang="it-IT" b="1" dirty="0" smtClean="0"/>
          </a:p>
          <a:p>
            <a:r>
              <a:rPr lang="it-IT" dirty="0" smtClean="0"/>
              <a:t>La </a:t>
            </a:r>
            <a:r>
              <a:rPr lang="it-IT" dirty="0" err="1" smtClean="0"/>
              <a:t>rallocazione</a:t>
            </a:r>
            <a:r>
              <a:rPr lang="it-IT" dirty="0" smtClean="0"/>
              <a:t> dell’</a:t>
            </a:r>
            <a:r>
              <a:rPr lang="it-IT" dirty="0" err="1" smtClean="0"/>
              <a:t>array</a:t>
            </a:r>
            <a:r>
              <a:rPr lang="it-IT" dirty="0" smtClean="0"/>
              <a:t> avviene </a:t>
            </a:r>
            <a:r>
              <a:rPr lang="it-IT" dirty="0" smtClean="0"/>
              <a:t>in modo trasparente per l'utente</a:t>
            </a:r>
          </a:p>
          <a:p>
            <a:r>
              <a:rPr lang="it-IT" dirty="0" smtClean="0"/>
              <a:t>Il metodo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size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smtClean="0"/>
              <a:t>restituisce il numero di elementi effettivamente presenti nella lista, non la dimensione dell'</a:t>
            </a:r>
            <a:r>
              <a:rPr lang="it-IT" dirty="0" err="1" smtClean="0"/>
              <a:t>array</a:t>
            </a:r>
            <a:r>
              <a:rPr lang="it-IT" dirty="0" smtClean="0"/>
              <a:t> sottostante</a:t>
            </a:r>
          </a:p>
          <a:p>
            <a:r>
              <a:rPr lang="it-IT" dirty="0" smtClean="0"/>
              <a:t>Il ridimensionamento avviene in modo che l'operazione di inserimento (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it-IT" dirty="0" smtClean="0"/>
              <a:t>) abbia </a:t>
            </a:r>
            <a:r>
              <a:rPr lang="it-IT" i="1" dirty="0" smtClean="0"/>
              <a:t>complessità ammortizzata costante </a:t>
            </a:r>
            <a:r>
              <a:rPr lang="it-IT" dirty="0" smtClean="0"/>
              <a:t>(per ulteriori informazioni sulla complessità ammortizzata, si consulti un testo di algoritmi e strutture dati)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classe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classe </a:t>
            </a:r>
            <a:r>
              <a:rPr lang="it-IT" dirty="0" err="1" smtClean="0"/>
              <a:t>LinkedList</a:t>
            </a:r>
            <a:endParaRPr lang="it-IT" dirty="0"/>
          </a:p>
        </p:txBody>
      </p:sp>
      <p:pic>
        <p:nvPicPr>
          <p:cNvPr id="8194" name="Picture 2" descr="http://sourcecodemania.com/wp-content/uploads/2011/12/LinkedLi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196752"/>
            <a:ext cx="6912768" cy="4808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I metodi permettono di utilizzare una </a:t>
            </a:r>
            <a:r>
              <a:rPr lang="it-IT" dirty="0" err="1" smtClean="0"/>
              <a:t>LinkedList</a:t>
            </a:r>
            <a:r>
              <a:rPr lang="it-IT" dirty="0" smtClean="0"/>
              <a:t> sia come </a:t>
            </a:r>
            <a:r>
              <a:rPr lang="it-IT" b="1" dirty="0" err="1" smtClean="0"/>
              <a:t>stack</a:t>
            </a:r>
            <a:r>
              <a:rPr lang="it-IT" b="1" dirty="0" smtClean="0"/>
              <a:t> sia come coda</a:t>
            </a:r>
          </a:p>
          <a:p>
            <a:r>
              <a:rPr lang="it-IT" dirty="0" smtClean="0"/>
              <a:t>Per ottenere il comportamento di uno </a:t>
            </a:r>
            <a:r>
              <a:rPr lang="it-IT" b="1" dirty="0" err="1" smtClean="0"/>
              <a:t>stack</a:t>
            </a:r>
            <a:r>
              <a:rPr lang="it-IT" b="1" dirty="0" smtClean="0"/>
              <a:t> (detto LIFO: last in first out), inseriremo ed estrarremo </a:t>
            </a:r>
            <a:r>
              <a:rPr lang="it-IT" dirty="0" smtClean="0"/>
              <a:t>gli elementi dalla </a:t>
            </a:r>
            <a:r>
              <a:rPr lang="it-IT" b="1" dirty="0" smtClean="0"/>
              <a:t>stessa estremità della lista</a:t>
            </a:r>
          </a:p>
          <a:p>
            <a:pPr lvl="1"/>
            <a:r>
              <a:rPr lang="it-IT" dirty="0" smtClean="0"/>
              <a:t>ad esempio, inserendo con </a:t>
            </a:r>
            <a:r>
              <a:rPr lang="it-IT" dirty="0" err="1" smtClean="0"/>
              <a:t>con</a:t>
            </a:r>
            <a:r>
              <a:rPr lang="it-IT" dirty="0" smtClean="0"/>
              <a:t> </a:t>
            </a:r>
            <a:r>
              <a:rPr lang="it-IT" dirty="0" err="1" smtClean="0"/>
              <a:t>addLast</a:t>
            </a:r>
            <a:r>
              <a:rPr lang="it-IT" dirty="0" smtClean="0"/>
              <a:t> (o con </a:t>
            </a:r>
            <a:r>
              <a:rPr lang="it-IT" dirty="0" err="1" smtClean="0"/>
              <a:t>add</a:t>
            </a:r>
            <a:r>
              <a:rPr lang="it-IT" dirty="0" smtClean="0"/>
              <a:t>) ed estraendo con </a:t>
            </a:r>
            <a:r>
              <a:rPr lang="it-IT" dirty="0" err="1" smtClean="0"/>
              <a:t>removeLast</a:t>
            </a:r>
            <a:endParaRPr lang="it-IT" dirty="0" smtClean="0"/>
          </a:p>
          <a:p>
            <a:r>
              <a:rPr lang="it-IT" dirty="0" smtClean="0"/>
              <a:t>Per ottenere, invece, il comportamento di una </a:t>
            </a:r>
            <a:r>
              <a:rPr lang="it-IT" b="1" dirty="0" smtClean="0"/>
              <a:t>coda (FIFO: first in first out), inseriremo ed</a:t>
            </a:r>
          </a:p>
          <a:p>
            <a:r>
              <a:rPr lang="it-IT" dirty="0" smtClean="0"/>
              <a:t>estrarremo gli elementi da due </a:t>
            </a:r>
            <a:r>
              <a:rPr lang="it-IT" b="1" dirty="0" smtClean="0"/>
              <a:t>estremità opposte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La classe </a:t>
            </a:r>
            <a:r>
              <a:rPr lang="it-IT" sz="2800" dirty="0" err="1" smtClean="0"/>
              <a:t>LinkedList</a:t>
            </a:r>
            <a:endParaRPr lang="it-IT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L'accesso posizionale (metodi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get</a:t>
            </a:r>
            <a:r>
              <a:rPr lang="it-IT" dirty="0" smtClean="0"/>
              <a:t> 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set</a:t>
            </a:r>
            <a:r>
              <a:rPr lang="it-IT" dirty="0" smtClean="0"/>
              <a:t>) si comporta in maniera molto diversa in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it-IT" dirty="0" smtClean="0"/>
              <a:t> rispetto ad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endParaRPr lang="it-IT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dirty="0" smtClean="0"/>
              <a:t>In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it-IT" dirty="0" smtClean="0"/>
              <a:t>, ciascuna operazione di accesso posizionale può richiedere un tempo proporzionale alla lunghezza della lista (complessità </a:t>
            </a:r>
            <a:r>
              <a:rPr lang="it-IT" i="1" dirty="0" smtClean="0"/>
              <a:t>lineare)</a:t>
            </a:r>
          </a:p>
          <a:p>
            <a:r>
              <a:rPr lang="it-IT" dirty="0" smtClean="0"/>
              <a:t>In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it-IT" dirty="0" smtClean="0"/>
              <a:t>, ogni operazione di accesso posizionale richiede tempo </a:t>
            </a:r>
            <a:r>
              <a:rPr lang="it-IT" i="1" dirty="0" smtClean="0"/>
              <a:t>costante</a:t>
            </a:r>
          </a:p>
          <a:p>
            <a:r>
              <a:rPr lang="it-IT" dirty="0" smtClean="0"/>
              <a:t>Pertanto, </a:t>
            </a:r>
            <a:r>
              <a:rPr lang="it-IT" b="1" dirty="0" smtClean="0"/>
              <a:t>è fortemente sconsigliato utilizzare l'accesso posizionale su </a:t>
            </a:r>
            <a:r>
              <a:rPr lang="it-IT" b="1" dirty="0" err="1" smtClean="0"/>
              <a:t>LinkedList</a:t>
            </a:r>
            <a:endParaRPr lang="it-IT" b="1" dirty="0" smtClean="0"/>
          </a:p>
          <a:p>
            <a:r>
              <a:rPr lang="it-IT" dirty="0" smtClean="0"/>
              <a:t>Se l'applicazione richiede l'accesso posizionale, è opportuno utilizzare un semplice </a:t>
            </a:r>
            <a:r>
              <a:rPr lang="it-IT" dirty="0" err="1" smtClean="0"/>
              <a:t>array</a:t>
            </a:r>
            <a:r>
              <a:rPr lang="it-IT" dirty="0" smtClean="0"/>
              <a:t>, oppure la classe </a:t>
            </a:r>
            <a:r>
              <a:rPr lang="it-IT" dirty="0" err="1" smtClean="0"/>
              <a:t>ArrayList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liste e l’accesso posizionale</a:t>
            </a:r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0552" y="2564904"/>
            <a:ext cx="703984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525963"/>
          </a:xfrm>
        </p:spPr>
        <p:txBody>
          <a:bodyPr>
            <a:noAutofit/>
          </a:bodyPr>
          <a:lstStyle/>
          <a:p>
            <a:r>
              <a:rPr lang="en-US" sz="2500" dirty="0" err="1" smtClean="0"/>
              <a:t>Una</a:t>
            </a:r>
            <a:r>
              <a:rPr lang="en-US" sz="2500" dirty="0" smtClean="0"/>
              <a:t> linked </a:t>
            </a:r>
            <a:r>
              <a:rPr lang="en-US" sz="2500" dirty="0" smtClean="0"/>
              <a:t>list </a:t>
            </a:r>
            <a:r>
              <a:rPr lang="en-US" sz="2500" dirty="0" smtClean="0"/>
              <a:t>è </a:t>
            </a:r>
            <a:r>
              <a:rPr lang="en-US" sz="2500" dirty="0" err="1" smtClean="0"/>
              <a:t>una</a:t>
            </a:r>
            <a:r>
              <a:rPr lang="en-US" sz="2500" dirty="0" smtClean="0"/>
              <a:t> </a:t>
            </a:r>
            <a:r>
              <a:rPr lang="en-US" sz="2500" dirty="0" err="1" smtClean="0"/>
              <a:t>struttura</a:t>
            </a:r>
            <a:r>
              <a:rPr lang="en-US" sz="2500" dirty="0" smtClean="0"/>
              <a:t> </a:t>
            </a:r>
            <a:r>
              <a:rPr lang="en-US" sz="2500" dirty="0" err="1" smtClean="0"/>
              <a:t>dati</a:t>
            </a:r>
            <a:r>
              <a:rPr lang="en-US" sz="2500" dirty="0" smtClean="0"/>
              <a:t> </a:t>
            </a:r>
            <a:r>
              <a:rPr lang="en-US" sz="2500" dirty="0" err="1" smtClean="0"/>
              <a:t>dinamica</a:t>
            </a:r>
            <a:r>
              <a:rPr lang="en-US" sz="2500" dirty="0" smtClean="0"/>
              <a:t> </a:t>
            </a:r>
            <a:r>
              <a:rPr lang="en-US" sz="2500" dirty="0" err="1" smtClean="0"/>
              <a:t>lineare</a:t>
            </a:r>
            <a:r>
              <a:rPr lang="en-US" sz="2500" dirty="0" smtClean="0"/>
              <a:t> in cui </a:t>
            </a:r>
            <a:r>
              <a:rPr lang="en-US" sz="2500" dirty="0" err="1" smtClean="0"/>
              <a:t>ogni</a:t>
            </a:r>
            <a:r>
              <a:rPr lang="en-US" sz="2500" dirty="0" smtClean="0"/>
              <a:t> </a:t>
            </a:r>
            <a:r>
              <a:rPr lang="en-US" sz="2500" dirty="0" err="1" smtClean="0"/>
              <a:t>elemento</a:t>
            </a:r>
            <a:r>
              <a:rPr lang="en-US" sz="2500" dirty="0" smtClean="0"/>
              <a:t> (</a:t>
            </a:r>
            <a:r>
              <a:rPr lang="en-US" sz="2500" dirty="0" err="1" smtClean="0"/>
              <a:t>detto</a:t>
            </a:r>
            <a:r>
              <a:rPr lang="en-US" sz="2500" dirty="0" smtClean="0"/>
              <a:t> </a:t>
            </a:r>
            <a:r>
              <a:rPr lang="en-US" sz="2500" b="1" dirty="0" err="1" smtClean="0"/>
              <a:t>nodo</a:t>
            </a:r>
            <a:r>
              <a:rPr lang="en-US" sz="2500" dirty="0" smtClean="0"/>
              <a:t>) è un </a:t>
            </a:r>
            <a:r>
              <a:rPr lang="en-US" sz="2500" dirty="0" err="1" smtClean="0"/>
              <a:t>oggetto</a:t>
            </a:r>
            <a:r>
              <a:rPr lang="en-US" sz="2500" dirty="0" smtClean="0"/>
              <a:t> </a:t>
            </a:r>
            <a:r>
              <a:rPr lang="en-US" sz="2500" dirty="0" err="1" smtClean="0"/>
              <a:t>separato</a:t>
            </a:r>
            <a:endParaRPr lang="en-US" sz="2500" dirty="0" smtClean="0"/>
          </a:p>
          <a:p>
            <a:endParaRPr lang="en-US" sz="2500" dirty="0" smtClean="0"/>
          </a:p>
          <a:p>
            <a:endParaRPr lang="en-US" sz="2500" dirty="0" smtClean="0"/>
          </a:p>
          <a:p>
            <a:endParaRPr lang="en-US" sz="2500" dirty="0" smtClean="0"/>
          </a:p>
          <a:p>
            <a:r>
              <a:rPr lang="en-US" sz="2500" dirty="0" err="1" smtClean="0"/>
              <a:t>Ogni</a:t>
            </a:r>
            <a:r>
              <a:rPr lang="en-US" sz="2500" dirty="0" smtClean="0"/>
              <a:t> </a:t>
            </a:r>
            <a:r>
              <a:rPr lang="en-US" sz="2500" dirty="0" err="1" smtClean="0"/>
              <a:t>nodo</a:t>
            </a:r>
            <a:r>
              <a:rPr lang="en-US" sz="2500" dirty="0" smtClean="0"/>
              <a:t> è </a:t>
            </a:r>
            <a:r>
              <a:rPr lang="en-US" sz="2500" dirty="0" err="1" smtClean="0"/>
              <a:t>composto</a:t>
            </a:r>
            <a:r>
              <a:rPr lang="en-US" sz="2500" dirty="0" smtClean="0"/>
              <a:t> </a:t>
            </a:r>
            <a:r>
              <a:rPr lang="en-US" sz="2500" dirty="0" err="1" smtClean="0"/>
              <a:t>da</a:t>
            </a:r>
            <a:r>
              <a:rPr lang="en-US" sz="2500" dirty="0" smtClean="0"/>
              <a:t> due items: </a:t>
            </a:r>
            <a:r>
              <a:rPr lang="en-US" sz="2500" dirty="0" err="1" smtClean="0"/>
              <a:t>il</a:t>
            </a:r>
            <a:r>
              <a:rPr lang="en-US" sz="2500" dirty="0" smtClean="0"/>
              <a:t> </a:t>
            </a:r>
            <a:r>
              <a:rPr lang="en-US" sz="2500" dirty="0" err="1" smtClean="0"/>
              <a:t>dato</a:t>
            </a:r>
            <a:r>
              <a:rPr lang="en-US" sz="2500" dirty="0" smtClean="0"/>
              <a:t> </a:t>
            </a:r>
            <a:r>
              <a:rPr lang="en-US" sz="2500" dirty="0" err="1" smtClean="0"/>
              <a:t>ed</a:t>
            </a:r>
            <a:r>
              <a:rPr lang="en-US" sz="2500" dirty="0" smtClean="0"/>
              <a:t> un </a:t>
            </a:r>
            <a:r>
              <a:rPr lang="en-US" sz="2500" dirty="0" err="1" smtClean="0"/>
              <a:t>riferimento</a:t>
            </a:r>
            <a:r>
              <a:rPr lang="en-US" sz="2500" dirty="0" smtClean="0"/>
              <a:t> al </a:t>
            </a:r>
            <a:r>
              <a:rPr lang="en-US" sz="2500" dirty="0" err="1" smtClean="0"/>
              <a:t>nodo</a:t>
            </a:r>
            <a:r>
              <a:rPr lang="en-US" sz="2500" dirty="0" smtClean="0"/>
              <a:t> </a:t>
            </a:r>
            <a:r>
              <a:rPr lang="en-US" sz="2500" dirty="0" err="1" smtClean="0"/>
              <a:t>successivo</a:t>
            </a:r>
            <a:endParaRPr lang="en-US" sz="2500" dirty="0" smtClean="0"/>
          </a:p>
          <a:p>
            <a:r>
              <a:rPr lang="en-US" sz="2500" dirty="0" err="1" smtClean="0"/>
              <a:t>L’ultimo</a:t>
            </a:r>
            <a:r>
              <a:rPr lang="en-US" sz="2500" dirty="0" smtClean="0"/>
              <a:t> </a:t>
            </a:r>
            <a:r>
              <a:rPr lang="en-US" sz="2500" dirty="0" err="1" smtClean="0"/>
              <a:t>nodo</a:t>
            </a:r>
            <a:r>
              <a:rPr lang="en-US" sz="2500" dirty="0" smtClean="0"/>
              <a:t> ha un </a:t>
            </a:r>
            <a:r>
              <a:rPr lang="en-US" sz="2500" dirty="0" err="1" smtClean="0"/>
              <a:t>riferimento</a:t>
            </a:r>
            <a:r>
              <a:rPr lang="en-US" sz="2500" dirty="0" smtClean="0"/>
              <a:t> a 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500" dirty="0" smtClean="0"/>
              <a:t>. </a:t>
            </a:r>
            <a:endParaRPr lang="en-US" sz="2500" dirty="0" smtClean="0"/>
          </a:p>
          <a:p>
            <a:r>
              <a:rPr lang="en-US" sz="2500" dirty="0" smtClean="0"/>
              <a:t>Il (</a:t>
            </a:r>
            <a:r>
              <a:rPr lang="en-US" sz="2500" dirty="0" err="1" smtClean="0"/>
              <a:t>riferimento</a:t>
            </a:r>
            <a:r>
              <a:rPr lang="en-US" sz="2500" dirty="0" smtClean="0"/>
              <a:t> al) primo </a:t>
            </a:r>
            <a:r>
              <a:rPr lang="en-US" sz="2500" dirty="0" err="1" smtClean="0"/>
              <a:t>nodo</a:t>
            </a:r>
            <a:r>
              <a:rPr lang="en-US" sz="2500" dirty="0" smtClean="0"/>
              <a:t> è </a:t>
            </a:r>
            <a:r>
              <a:rPr lang="en-US" sz="2500" dirty="0" err="1" smtClean="0"/>
              <a:t>detto</a:t>
            </a:r>
            <a:r>
              <a:rPr lang="en-US" sz="2500" dirty="0" smtClean="0"/>
              <a:t> “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head</a:t>
            </a:r>
            <a:r>
              <a:rPr lang="en-US" sz="2500" dirty="0" smtClean="0"/>
              <a:t>” </a:t>
            </a:r>
            <a:r>
              <a:rPr lang="en-US" sz="2500" dirty="0" err="1" smtClean="0"/>
              <a:t>della</a:t>
            </a:r>
            <a:r>
              <a:rPr lang="en-US" sz="2500" dirty="0" smtClean="0"/>
              <a:t> </a:t>
            </a:r>
            <a:r>
              <a:rPr lang="en-US" sz="2500" dirty="0" err="1" smtClean="0"/>
              <a:t>lista</a:t>
            </a:r>
            <a:r>
              <a:rPr lang="en-US" sz="2500" dirty="0" smtClean="0"/>
              <a:t>. Se la </a:t>
            </a:r>
            <a:r>
              <a:rPr lang="en-US" sz="2500" dirty="0" err="1" smtClean="0"/>
              <a:t>lista</a:t>
            </a:r>
            <a:r>
              <a:rPr lang="en-US" sz="2500" dirty="0" smtClean="0"/>
              <a:t> è </a:t>
            </a:r>
            <a:r>
              <a:rPr lang="en-US" sz="2500" dirty="0" err="1" smtClean="0"/>
              <a:t>vuota</a:t>
            </a:r>
            <a:r>
              <a:rPr lang="en-US" sz="2500" dirty="0" smtClean="0"/>
              <a:t> 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head </a:t>
            </a:r>
            <a:r>
              <a:rPr lang="en-US" sz="2500" dirty="0" smtClean="0"/>
              <a:t>è un </a:t>
            </a:r>
            <a:r>
              <a:rPr lang="en-US" sz="2500" dirty="0" err="1" smtClean="0"/>
              <a:t>riferimento</a:t>
            </a:r>
            <a:r>
              <a:rPr lang="en-US" sz="2500" dirty="0" smtClean="0"/>
              <a:t> 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500" dirty="0" smtClean="0"/>
              <a:t>.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A.A. 2015/2016  -  </a:t>
            </a:r>
            <a:r>
              <a:rPr lang="it-IT" dirty="0" err="1" smtClean="0"/>
              <a:t>Draft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Linked</a:t>
            </a:r>
            <a:r>
              <a:rPr lang="it-IT" dirty="0" smtClean="0"/>
              <a:t> </a:t>
            </a:r>
            <a:r>
              <a:rPr lang="it-IT" dirty="0" err="1" smtClean="0"/>
              <a:t>Lists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Dove eravamo </a:t>
            </a:r>
            <a:r>
              <a:rPr lang="it-IT" dirty="0" err="1" smtClean="0"/>
              <a:t>rimasti…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L’interfaccia </a:t>
            </a:r>
            <a:r>
              <a:rPr lang="it-IT" dirty="0" err="1" smtClean="0"/>
              <a:t>Collection</a:t>
            </a:r>
            <a:endParaRPr lang="it-IT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988840"/>
            <a:ext cx="6356824" cy="4041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Java </a:t>
            </a:r>
            <a:r>
              <a:rPr lang="en-US" dirty="0" smtClean="0"/>
              <a:t>è </a:t>
            </a:r>
            <a:r>
              <a:rPr lang="en-US" dirty="0" err="1" smtClean="0"/>
              <a:t>possibile</a:t>
            </a:r>
            <a:r>
              <a:rPr lang="en-US" dirty="0" smtClean="0"/>
              <a:t> </a:t>
            </a:r>
            <a:r>
              <a:rPr lang="en-US" dirty="0" err="1" smtClean="0"/>
              <a:t>definire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 (B) </a:t>
            </a:r>
            <a:r>
              <a:rPr lang="en-US" dirty="0" err="1" smtClean="0"/>
              <a:t>dentro</a:t>
            </a:r>
            <a:r>
              <a:rPr lang="en-US" dirty="0" smtClean="0"/>
              <a:t> </a:t>
            </a:r>
            <a:r>
              <a:rPr lang="en-US" dirty="0" err="1" smtClean="0"/>
              <a:t>un’altra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 (A)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classe</a:t>
            </a:r>
            <a:r>
              <a:rPr lang="en-US" dirty="0" smtClean="0"/>
              <a:t> A è </a:t>
            </a:r>
            <a:r>
              <a:rPr lang="en-US" dirty="0" err="1" smtClean="0"/>
              <a:t>detta</a:t>
            </a:r>
            <a:r>
              <a:rPr lang="en-US" dirty="0" smtClean="0"/>
              <a:t> “outer class”, </a:t>
            </a:r>
            <a:r>
              <a:rPr lang="en-US" dirty="0" err="1" smtClean="0"/>
              <a:t>mentre</a:t>
            </a:r>
            <a:r>
              <a:rPr lang="en-US" dirty="0" smtClean="0"/>
              <a:t> la B è </a:t>
            </a:r>
            <a:r>
              <a:rPr lang="en-US" dirty="0" err="1" smtClean="0"/>
              <a:t>detta</a:t>
            </a:r>
            <a:r>
              <a:rPr lang="en-US" dirty="0" smtClean="0"/>
              <a:t> “nested class”</a:t>
            </a:r>
          </a:p>
          <a:p>
            <a:r>
              <a:rPr lang="en-US" dirty="0" err="1" smtClean="0"/>
              <a:t>Ci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due tipi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classi</a:t>
            </a:r>
            <a:r>
              <a:rPr lang="en-US" dirty="0" smtClean="0"/>
              <a:t> </a:t>
            </a:r>
            <a:r>
              <a:rPr lang="en-US" dirty="0" smtClean="0"/>
              <a:t>nested:</a:t>
            </a:r>
            <a:endParaRPr lang="en-US" dirty="0" smtClean="0"/>
          </a:p>
          <a:p>
            <a:pPr lvl="1"/>
            <a:r>
              <a:rPr lang="en-US" sz="2600" dirty="0" smtClean="0"/>
              <a:t>static</a:t>
            </a:r>
            <a:endParaRPr lang="en-US" sz="2600" dirty="0" smtClean="0"/>
          </a:p>
          <a:p>
            <a:pPr lvl="1"/>
            <a:r>
              <a:rPr lang="en-US" sz="2600" b="1" dirty="0" smtClean="0"/>
              <a:t>non-static  (inner class)</a:t>
            </a:r>
          </a:p>
          <a:p>
            <a:r>
              <a:rPr lang="en-US" dirty="0" smtClean="0"/>
              <a:t>NB: Le </a:t>
            </a:r>
            <a:r>
              <a:rPr lang="en-US" dirty="0" err="1" smtClean="0"/>
              <a:t>classi</a:t>
            </a:r>
            <a:r>
              <a:rPr lang="en-US" dirty="0" smtClean="0"/>
              <a:t> (non-static) “Inner”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sottoinsiemi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classi</a:t>
            </a:r>
            <a:r>
              <a:rPr lang="en-US" dirty="0" smtClean="0"/>
              <a:t> </a:t>
            </a:r>
            <a:r>
              <a:rPr lang="en-US" dirty="0" smtClean="0"/>
              <a:t>“nested” (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dette</a:t>
            </a:r>
            <a:r>
              <a:rPr lang="en-US" dirty="0" smtClean="0"/>
              <a:t> static inner)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err="1" smtClean="0"/>
              <a:t>Inner</a:t>
            </a:r>
            <a:r>
              <a:rPr lang="it-IT" sz="2800" dirty="0" smtClean="0"/>
              <a:t> </a:t>
            </a:r>
            <a:r>
              <a:rPr lang="it-IT" sz="2800" dirty="0" err="1" smtClean="0"/>
              <a:t>classes</a:t>
            </a:r>
            <a:endParaRPr lang="it-IT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Una</a:t>
            </a:r>
            <a:r>
              <a:rPr lang="en-US" dirty="0" smtClean="0"/>
              <a:t> inner class </a:t>
            </a:r>
            <a:r>
              <a:rPr lang="en-US" dirty="0" smtClean="0"/>
              <a:t>B è un </a:t>
            </a:r>
            <a:r>
              <a:rPr lang="en-US" dirty="0" err="1" smtClean="0"/>
              <a:t>membro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A </a:t>
            </a:r>
            <a:r>
              <a:rPr lang="en-US" dirty="0" err="1" smtClean="0"/>
              <a:t>ed</a:t>
            </a:r>
            <a:r>
              <a:rPr lang="en-US" dirty="0" smtClean="0"/>
              <a:t> ha </a:t>
            </a:r>
            <a:r>
              <a:rPr lang="en-US" dirty="0" err="1" smtClean="0"/>
              <a:t>accesso</a:t>
            </a:r>
            <a:r>
              <a:rPr lang="en-US" dirty="0" smtClean="0"/>
              <a:t> </a:t>
            </a:r>
            <a:r>
              <a:rPr lang="en-US" dirty="0" err="1" smtClean="0"/>
              <a:t>agli</a:t>
            </a:r>
            <a:r>
              <a:rPr lang="en-US" dirty="0" smtClean="0"/>
              <a:t> </a:t>
            </a:r>
            <a:r>
              <a:rPr lang="en-US" dirty="0" err="1" smtClean="0"/>
              <a:t>altri</a:t>
            </a:r>
            <a:r>
              <a:rPr lang="en-US" dirty="0" smtClean="0"/>
              <a:t> </a:t>
            </a:r>
            <a:r>
              <a:rPr lang="en-US" dirty="0" err="1" smtClean="0"/>
              <a:t>membri</a:t>
            </a:r>
            <a:r>
              <a:rPr lang="en-US" dirty="0" smtClean="0"/>
              <a:t> (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privati</a:t>
            </a:r>
            <a:r>
              <a:rPr lang="en-US" dirty="0" smtClean="0"/>
              <a:t>) </a:t>
            </a:r>
            <a:r>
              <a:rPr lang="en-US" dirty="0" err="1" smtClean="0"/>
              <a:t>di</a:t>
            </a:r>
            <a:r>
              <a:rPr lang="en-US" dirty="0" smtClean="0"/>
              <a:t> A. 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Viceversa</a:t>
            </a:r>
            <a:r>
              <a:rPr lang="en-US" dirty="0" smtClean="0"/>
              <a:t> la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esterna</a:t>
            </a:r>
            <a:r>
              <a:rPr lang="en-US" dirty="0" smtClean="0"/>
              <a:t> A </a:t>
            </a:r>
            <a:r>
              <a:rPr lang="en-US" dirty="0" err="1" smtClean="0"/>
              <a:t>può</a:t>
            </a:r>
            <a:r>
              <a:rPr lang="en-US" dirty="0" smtClean="0"/>
              <a:t> </a:t>
            </a:r>
            <a:r>
              <a:rPr lang="en-US" dirty="0" err="1" smtClean="0"/>
              <a:t>accedere</a:t>
            </a:r>
            <a:r>
              <a:rPr lang="en-US" dirty="0" smtClean="0"/>
              <a:t> a </a:t>
            </a:r>
            <a:r>
              <a:rPr lang="en-US" dirty="0" err="1" smtClean="0"/>
              <a:t>tutti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membri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 (not-static</a:t>
            </a:r>
            <a:r>
              <a:rPr lang="en-US" dirty="0" smtClean="0"/>
              <a:t>) inner.</a:t>
            </a:r>
            <a:endParaRPr lang="en-US" dirty="0" smtClean="0"/>
          </a:p>
          <a:p>
            <a:r>
              <a:rPr lang="en-US" dirty="0" err="1" smtClean="0"/>
              <a:t>Una</a:t>
            </a:r>
            <a:r>
              <a:rPr lang="en-US" dirty="0" smtClean="0"/>
              <a:t> nested class (static inner) non </a:t>
            </a:r>
            <a:r>
              <a:rPr lang="en-US" dirty="0" err="1" smtClean="0"/>
              <a:t>può</a:t>
            </a:r>
            <a:r>
              <a:rPr lang="en-US" dirty="0" smtClean="0"/>
              <a:t> fare </a:t>
            </a:r>
            <a:r>
              <a:rPr lang="en-US" dirty="0" err="1" smtClean="0"/>
              <a:t>riferimento</a:t>
            </a:r>
            <a:r>
              <a:rPr lang="en-US" dirty="0" smtClean="0"/>
              <a:t> </a:t>
            </a:r>
            <a:r>
              <a:rPr lang="en-US" dirty="0" err="1" smtClean="0"/>
              <a:t>direttamente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variabili</a:t>
            </a:r>
            <a:r>
              <a:rPr lang="en-US" dirty="0" smtClean="0"/>
              <a:t> o </a:t>
            </a:r>
            <a:r>
              <a:rPr lang="en-US" dirty="0" err="1" smtClean="0"/>
              <a:t>metodi</a:t>
            </a:r>
            <a:r>
              <a:rPr lang="en-US" dirty="0" smtClean="0"/>
              <a:t> </a:t>
            </a:r>
            <a:r>
              <a:rPr lang="en-US" dirty="0" err="1" smtClean="0"/>
              <a:t>d’istanza</a:t>
            </a:r>
            <a:r>
              <a:rPr lang="en-US" dirty="0" smtClean="0"/>
              <a:t> </a:t>
            </a:r>
            <a:r>
              <a:rPr lang="en-US" dirty="0" err="1" smtClean="0"/>
              <a:t>definiti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esterna</a:t>
            </a:r>
            <a:r>
              <a:rPr lang="en-US" dirty="0" smtClean="0"/>
              <a:t>: </a:t>
            </a:r>
            <a:r>
              <a:rPr lang="en-US" dirty="0" err="1" smtClean="0"/>
              <a:t>essa</a:t>
            </a:r>
            <a:r>
              <a:rPr lang="en-US" dirty="0" smtClean="0"/>
              <a:t> </a:t>
            </a:r>
            <a:r>
              <a:rPr lang="en-US" dirty="0" err="1" smtClean="0"/>
              <a:t>può</a:t>
            </a:r>
            <a:r>
              <a:rPr lang="en-US" dirty="0" smtClean="0"/>
              <a:t> </a:t>
            </a:r>
            <a:r>
              <a:rPr lang="en-US" dirty="0" err="1" smtClean="0"/>
              <a:t>usarli</a:t>
            </a:r>
            <a:r>
              <a:rPr lang="en-US" dirty="0" smtClean="0"/>
              <a:t> solo </a:t>
            </a:r>
            <a:r>
              <a:rPr lang="en-US" dirty="0" err="1" smtClean="0"/>
              <a:t>attraverso</a:t>
            </a:r>
            <a:r>
              <a:rPr lang="en-US" dirty="0" smtClean="0"/>
              <a:t> un object reference.</a:t>
            </a:r>
          </a:p>
          <a:p>
            <a:r>
              <a:rPr lang="en-US" dirty="0" err="1" smtClean="0"/>
              <a:t>Una</a:t>
            </a:r>
            <a:r>
              <a:rPr lang="en-US" dirty="0" smtClean="0"/>
              <a:t> nested class </a:t>
            </a:r>
            <a:r>
              <a:rPr lang="en-US" dirty="0" err="1" smtClean="0"/>
              <a:t>può</a:t>
            </a:r>
            <a:r>
              <a:rPr lang="en-US" dirty="0" smtClean="0"/>
              <a:t> </a:t>
            </a:r>
            <a:r>
              <a:rPr lang="en-US" dirty="0" err="1" smtClean="0"/>
              <a:t>accedere</a:t>
            </a:r>
            <a:r>
              <a:rPr lang="en-US" dirty="0" smtClean="0"/>
              <a:t> solo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membri</a:t>
            </a:r>
            <a:r>
              <a:rPr lang="en-US" dirty="0" smtClean="0"/>
              <a:t> </a:t>
            </a:r>
            <a:r>
              <a:rPr lang="en-US" dirty="0" err="1" smtClean="0"/>
              <a:t>statici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A. </a:t>
            </a:r>
            <a:endParaRPr lang="en-US" dirty="0" smtClean="0"/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err="1" smtClean="0"/>
              <a:t>Inner</a:t>
            </a:r>
            <a:r>
              <a:rPr lang="it-IT" sz="2800" dirty="0" smtClean="0"/>
              <a:t> </a:t>
            </a:r>
            <a:r>
              <a:rPr lang="it-IT" sz="2800" dirty="0" err="1" smtClean="0"/>
              <a:t>classes</a:t>
            </a:r>
            <a:endParaRPr lang="it-IT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/>
            <a:r>
              <a:rPr lang="en-US" sz="2400" dirty="0" smtClean="0"/>
              <a:t>In </a:t>
            </a:r>
            <a:r>
              <a:rPr lang="en-US" sz="2400" dirty="0" err="1" smtClean="0"/>
              <a:t>seguito</a:t>
            </a:r>
            <a:r>
              <a:rPr lang="en-US" sz="2400" dirty="0" smtClean="0"/>
              <a:t> </a:t>
            </a:r>
            <a:r>
              <a:rPr lang="en-US" sz="2400" dirty="0" err="1" smtClean="0"/>
              <a:t>definiamo</a:t>
            </a:r>
            <a:r>
              <a:rPr lang="en-US" sz="2400" dirty="0" smtClean="0"/>
              <a:t>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classe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(my)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/>
              <a:t>con </a:t>
            </a:r>
            <a:r>
              <a:rPr lang="en-US" sz="2400" dirty="0" smtClean="0"/>
              <a:t>due nested classes: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Node class </a:t>
            </a:r>
            <a:r>
              <a:rPr lang="en-US" sz="2400" dirty="0" smtClean="0"/>
              <a:t>and </a:t>
            </a:r>
            <a:r>
              <a:rPr lang="en-US" sz="2400" dirty="0" smtClean="0"/>
              <a:t>non-static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LinkedListIterator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class</a:t>
            </a:r>
            <a:endParaRPr lang="it-IT" sz="2400" dirty="0" smtClean="0">
              <a:latin typeface="Courier New" pitchFamily="49" charset="0"/>
              <a:cs typeface="Courier New" pitchFamily="49" charset="0"/>
            </a:endParaRPr>
          </a:p>
          <a:p>
            <a:pPr marL="0">
              <a:buNone/>
            </a:pPr>
            <a:endParaRPr lang="it-IT" sz="2000" dirty="0" smtClean="0">
              <a:latin typeface="Courier New" pitchFamily="49" charset="0"/>
              <a:cs typeface="Courier New" pitchFamily="49" charset="0"/>
            </a:endParaRPr>
          </a:p>
          <a:p>
            <a:pPr marL="0"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AnyType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&gt; { </a:t>
            </a:r>
          </a:p>
          <a:p>
            <a:pPr marL="0"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AnyType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data;</a:t>
            </a:r>
          </a:p>
          <a:p>
            <a:pPr marL="0"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AnyType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next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it-IT" sz="2000" dirty="0" smtClean="0">
              <a:latin typeface="Courier New" pitchFamily="49" charset="0"/>
              <a:cs typeface="Courier New" pitchFamily="49" charset="0"/>
            </a:endParaRPr>
          </a:p>
          <a:p>
            <a:pPr marL="0"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AnyType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data,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AnyType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next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){ </a:t>
            </a:r>
            <a:endParaRPr lang="it-IT" sz="2000" dirty="0" smtClean="0">
              <a:latin typeface="Courier New" pitchFamily="49" charset="0"/>
              <a:cs typeface="Courier New" pitchFamily="49" charset="0"/>
            </a:endParaRPr>
          </a:p>
          <a:p>
            <a:pPr marL="0"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= data;</a:t>
            </a:r>
          </a:p>
          <a:p>
            <a:pPr marL="0"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this.next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next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err="1" smtClean="0"/>
              <a:t>Linked</a:t>
            </a:r>
            <a:r>
              <a:rPr lang="it-IT" sz="2800" dirty="0" smtClean="0"/>
              <a:t> </a:t>
            </a:r>
            <a:r>
              <a:rPr lang="it-IT" sz="2800" dirty="0" err="1" smtClean="0"/>
              <a:t>Lists</a:t>
            </a:r>
            <a:r>
              <a:rPr lang="it-IT" sz="2800" dirty="0" smtClean="0"/>
              <a:t>: la classe </a:t>
            </a:r>
            <a:r>
              <a:rPr lang="it-IT" sz="2800" dirty="0" err="1" smtClean="0">
                <a:latin typeface="Courier New" pitchFamily="49" charset="0"/>
                <a:cs typeface="Courier New" pitchFamily="49" charset="0"/>
              </a:rPr>
              <a:t>Node</a:t>
            </a:r>
            <a:endParaRPr lang="it-IT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head =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head.next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endParaRPr lang="it-IT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endParaRPr lang="it-IT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endParaRPr lang="it-IT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head.next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head.next.next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endParaRPr lang="it-IT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endParaRPr lang="it-IT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endParaRPr lang="it-IT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head.next.next.next.next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= head;</a:t>
            </a:r>
            <a:endParaRPr lang="it-IT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</a:t>
            </a:r>
            <a:endParaRPr lang="it-IT" dirty="0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16832"/>
            <a:ext cx="6552728" cy="1032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308032"/>
            <a:ext cx="6552728" cy="100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4869160"/>
            <a:ext cx="6696744" cy="1311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addFirst</a:t>
            </a:r>
            <a:r>
              <a:rPr lang="en-US" b="1" dirty="0" smtClean="0"/>
              <a:t>  </a:t>
            </a:r>
            <a:r>
              <a:rPr lang="en-US" dirty="0" err="1" smtClean="0"/>
              <a:t>crea</a:t>
            </a:r>
            <a:r>
              <a:rPr lang="en-US" dirty="0" smtClean="0"/>
              <a:t> un </a:t>
            </a:r>
            <a:r>
              <a:rPr lang="en-US" dirty="0" err="1" smtClean="0"/>
              <a:t>nodo</a:t>
            </a:r>
            <a:r>
              <a:rPr lang="en-US" dirty="0" smtClean="0"/>
              <a:t> e lo </a:t>
            </a:r>
            <a:r>
              <a:rPr lang="en-US" dirty="0" err="1" smtClean="0"/>
              <a:t>aggiunge</a:t>
            </a:r>
            <a:r>
              <a:rPr lang="en-US" dirty="0" smtClean="0"/>
              <a:t> </a:t>
            </a:r>
            <a:r>
              <a:rPr lang="en-US" dirty="0" err="1" smtClean="0"/>
              <a:t>all’inizio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sz="25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addFirst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AnyType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 item) 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buNone/>
            </a:pP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head 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= new Node&lt;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AnyType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&gt;(item, head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Linked</a:t>
            </a:r>
            <a:r>
              <a:rPr lang="it-IT" dirty="0" smtClean="0"/>
              <a:t> </a:t>
            </a:r>
            <a:r>
              <a:rPr lang="it-IT" dirty="0" err="1" smtClean="0"/>
              <a:t>List</a:t>
            </a:r>
            <a:r>
              <a:rPr lang="it-IT" dirty="0" smtClean="0"/>
              <a:t> </a:t>
            </a:r>
            <a:r>
              <a:rPr lang="it-IT" dirty="0" err="1" smtClean="0"/>
              <a:t>Operations</a:t>
            </a:r>
            <a:endParaRPr lang="it-IT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856263"/>
            <a:ext cx="6912768" cy="2021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Traversing</a:t>
            </a: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Iniziando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head</a:t>
            </a:r>
            <a:r>
              <a:rPr lang="en-US" dirty="0" smtClean="0"/>
              <a:t> (</a:t>
            </a:r>
            <a:r>
              <a:rPr lang="en-US" dirty="0" err="1" smtClean="0"/>
              <a:t>senza</a:t>
            </a:r>
            <a:r>
              <a:rPr lang="en-US" dirty="0" smtClean="0"/>
              <a:t> </a:t>
            </a:r>
            <a:r>
              <a:rPr lang="en-US" dirty="0" err="1" smtClean="0"/>
              <a:t>cambiare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riferimento</a:t>
            </a:r>
            <a:r>
              <a:rPr lang="en-US" dirty="0" smtClean="0"/>
              <a:t>) </a:t>
            </a:r>
            <a:r>
              <a:rPr lang="en-US" dirty="0" err="1" smtClean="0"/>
              <a:t>si</a:t>
            </a:r>
            <a:r>
              <a:rPr lang="en-US" dirty="0" smtClean="0"/>
              <a:t> accede ad </a:t>
            </a:r>
            <a:r>
              <a:rPr lang="en-US" dirty="0" err="1" smtClean="0"/>
              <a:t>ogni</a:t>
            </a:r>
            <a:r>
              <a:rPr lang="en-US" dirty="0" smtClean="0"/>
              <a:t> </a:t>
            </a:r>
            <a:r>
              <a:rPr lang="en-US" dirty="0" err="1" smtClean="0"/>
              <a:t>nodo</a:t>
            </a:r>
            <a:r>
              <a:rPr lang="en-US" dirty="0" smtClean="0"/>
              <a:t> </a:t>
            </a:r>
            <a:r>
              <a:rPr lang="en-US" dirty="0" err="1" smtClean="0"/>
              <a:t>fino</a:t>
            </a:r>
            <a:r>
              <a:rPr lang="en-US" dirty="0" smtClean="0"/>
              <a:t> a </a:t>
            </a:r>
            <a:r>
              <a:rPr lang="en-US" dirty="0" err="1" smtClean="0"/>
              <a:t>quando</a:t>
            </a:r>
            <a:r>
              <a:rPr lang="en-US" dirty="0" smtClean="0"/>
              <a:t> non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raggiunge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Node 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 = head; </a:t>
            </a:r>
            <a:endParaRPr lang="en-US" sz="2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while(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!= null) 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tmp.next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; 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err="1" smtClean="0"/>
              <a:t>Linked</a:t>
            </a:r>
            <a:r>
              <a:rPr lang="it-IT" sz="2800" dirty="0" smtClean="0"/>
              <a:t> </a:t>
            </a:r>
            <a:r>
              <a:rPr lang="it-IT" sz="2800" dirty="0" err="1" smtClean="0"/>
              <a:t>List</a:t>
            </a:r>
            <a:r>
              <a:rPr lang="it-IT" sz="2800" dirty="0" smtClean="0"/>
              <a:t> </a:t>
            </a:r>
            <a:r>
              <a:rPr lang="it-IT" sz="2800" dirty="0" err="1" smtClean="0"/>
              <a:t>Operations</a:t>
            </a:r>
            <a:endParaRPr lang="it-IT" sz="2800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293096"/>
            <a:ext cx="6685826" cy="1674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err="1" smtClean="0"/>
              <a:t>Linked</a:t>
            </a:r>
            <a:r>
              <a:rPr lang="it-IT" sz="2800" dirty="0" smtClean="0"/>
              <a:t> </a:t>
            </a:r>
            <a:r>
              <a:rPr lang="it-IT" sz="2800" dirty="0" err="1" smtClean="0"/>
              <a:t>List</a:t>
            </a:r>
            <a:r>
              <a:rPr lang="it-IT" sz="2800" dirty="0" smtClean="0"/>
              <a:t> </a:t>
            </a:r>
            <a:r>
              <a:rPr lang="it-IT" sz="2800" dirty="0" err="1" smtClean="0"/>
              <a:t>Operations</a:t>
            </a:r>
            <a:endParaRPr lang="it-IT" sz="2800" dirty="0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4365104"/>
            <a:ext cx="673584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525963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addLast</a:t>
            </a: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appende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nodo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fine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. </a:t>
            </a:r>
          </a:p>
          <a:p>
            <a:pPr>
              <a:spcBef>
                <a:spcPts val="1200"/>
              </a:spcBef>
              <a:buNone/>
            </a:pP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addLast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AnyType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item) 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buNone/>
            </a:pP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(head 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== 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addFirst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(item); </a:t>
            </a:r>
            <a:endParaRPr lang="it-IT" sz="23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else {</a:t>
            </a:r>
          </a:p>
          <a:p>
            <a:pPr>
              <a:spcBef>
                <a:spcPts val="0"/>
              </a:spcBef>
              <a:buNone/>
            </a:pP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AnyType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head;</a:t>
            </a:r>
          </a:p>
          <a:p>
            <a:pPr>
              <a:spcBef>
                <a:spcPts val="0"/>
              </a:spcBef>
              <a:buNone/>
            </a:pP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tmp.next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!= 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tmp.next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tmp.next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AnyType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&gt;(item, 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); </a:t>
            </a:r>
            <a:endParaRPr lang="it-IT" sz="23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spcBef>
                <a:spcPts val="0"/>
              </a:spcBef>
              <a:buNone/>
            </a:pP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it-IT" sz="23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525963"/>
          </a:xfrm>
        </p:spPr>
        <p:txBody>
          <a:bodyPr>
            <a:normAutofit/>
          </a:bodyPr>
          <a:lstStyle/>
          <a:p>
            <a:r>
              <a:rPr lang="en-US" sz="2600" b="1" dirty="0" smtClean="0"/>
              <a:t>Inserting "</a:t>
            </a:r>
            <a:r>
              <a:rPr lang="en-US" sz="2600" b="1" dirty="0" smtClean="0"/>
              <a:t>after“ (E)</a:t>
            </a:r>
            <a:r>
              <a:rPr lang="en-US" sz="2600" dirty="0" smtClean="0"/>
              <a:t> : </a:t>
            </a:r>
            <a:r>
              <a:rPr lang="en-US" sz="2600" dirty="0" err="1" smtClean="0"/>
              <a:t>Cerca</a:t>
            </a:r>
            <a:r>
              <a:rPr lang="en-US" sz="2600" dirty="0" smtClean="0"/>
              <a:t> un </a:t>
            </a:r>
            <a:r>
              <a:rPr lang="en-US" sz="2600" dirty="0" err="1" smtClean="0"/>
              <a:t>nodo</a:t>
            </a:r>
            <a:r>
              <a:rPr lang="en-US" sz="2600" dirty="0" smtClean="0"/>
              <a:t> </a:t>
            </a:r>
            <a:r>
              <a:rPr lang="en-US" sz="2600" dirty="0" err="1" smtClean="0"/>
              <a:t>contenente</a:t>
            </a:r>
            <a:r>
              <a:rPr lang="en-US" sz="2600" dirty="0" smtClean="0"/>
              <a:t> “key” </a:t>
            </a:r>
            <a:r>
              <a:rPr lang="en-US" sz="2600" dirty="0" err="1" smtClean="0"/>
              <a:t>ed</a:t>
            </a:r>
            <a:r>
              <a:rPr lang="en-US" sz="2600" dirty="0" smtClean="0"/>
              <a:t> </a:t>
            </a:r>
            <a:r>
              <a:rPr lang="en-US" sz="2600" dirty="0" err="1" smtClean="0"/>
              <a:t>inserisce</a:t>
            </a:r>
            <a:r>
              <a:rPr lang="en-US" sz="2600" dirty="0" smtClean="0"/>
              <a:t> un </a:t>
            </a:r>
            <a:r>
              <a:rPr lang="en-US" sz="2600" dirty="0" err="1" smtClean="0"/>
              <a:t>nuovo</a:t>
            </a:r>
            <a:r>
              <a:rPr lang="en-US" sz="2600" dirty="0" smtClean="0"/>
              <a:t> </a:t>
            </a:r>
            <a:r>
              <a:rPr lang="en-US" sz="2600" dirty="0" err="1" smtClean="0"/>
              <a:t>nodo</a:t>
            </a:r>
            <a:r>
              <a:rPr lang="en-US" sz="2600" dirty="0" smtClean="0"/>
              <a:t> </a:t>
            </a:r>
            <a:r>
              <a:rPr lang="en-US" sz="2600" dirty="0" err="1" smtClean="0"/>
              <a:t>dopo</a:t>
            </a:r>
            <a:r>
              <a:rPr lang="en-US" sz="2600" dirty="0" smtClean="0"/>
              <a:t> </a:t>
            </a:r>
            <a:r>
              <a:rPr lang="en-US" sz="2600" dirty="0" err="1" smtClean="0"/>
              <a:t>di</a:t>
            </a:r>
            <a:r>
              <a:rPr lang="en-US" sz="2600" dirty="0" smtClean="0"/>
              <a:t> </a:t>
            </a:r>
            <a:r>
              <a:rPr lang="en-US" sz="2600" dirty="0" err="1" smtClean="0"/>
              <a:t>esso</a:t>
            </a:r>
            <a:r>
              <a:rPr lang="en-US" sz="2600" dirty="0" smtClean="0"/>
              <a:t>.  </a:t>
            </a:r>
          </a:p>
          <a:p>
            <a:pPr marL="0">
              <a:spcBef>
                <a:spcPts val="0"/>
              </a:spcBef>
              <a:buNone/>
            </a:pPr>
            <a:endParaRPr lang="it-IT" sz="2100" dirty="0" smtClean="0">
              <a:latin typeface="Courier New" pitchFamily="49" charset="0"/>
              <a:cs typeface="Courier New" pitchFamily="49" charset="0"/>
            </a:endParaRPr>
          </a:p>
          <a:p>
            <a:pPr marL="0">
              <a:spcBef>
                <a:spcPts val="0"/>
              </a:spcBef>
              <a:buNone/>
            </a:pPr>
            <a:endParaRPr lang="en-US" sz="2100" dirty="0" smtClean="0">
              <a:latin typeface="Courier New" pitchFamily="49" charset="0"/>
              <a:cs typeface="Courier New" pitchFamily="49" charset="0"/>
            </a:endParaRPr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err="1" smtClean="0"/>
              <a:t>Linked</a:t>
            </a:r>
            <a:r>
              <a:rPr lang="it-IT" sz="2800" dirty="0" smtClean="0"/>
              <a:t> </a:t>
            </a:r>
            <a:r>
              <a:rPr lang="it-IT" sz="2800" dirty="0" err="1" smtClean="0"/>
              <a:t>List</a:t>
            </a:r>
            <a:r>
              <a:rPr lang="it-IT" sz="2800" dirty="0" smtClean="0"/>
              <a:t> </a:t>
            </a:r>
            <a:r>
              <a:rPr lang="it-IT" sz="2800" dirty="0" err="1" smtClean="0"/>
              <a:t>Operations</a:t>
            </a:r>
            <a:endParaRPr lang="it-IT" sz="2800" dirty="0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852936"/>
            <a:ext cx="710848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525963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endParaRPr lang="it-IT" sz="2100" dirty="0" smtClean="0">
              <a:latin typeface="Courier New" pitchFamily="49" charset="0"/>
              <a:cs typeface="Courier New" pitchFamily="49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insertAfter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AnyType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key,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AnyType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toInsert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>
              <a:buNone/>
            </a:pP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AnyType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head;</a:t>
            </a:r>
          </a:p>
          <a:p>
            <a:pPr marL="0">
              <a:buNone/>
            </a:pP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!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=null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&amp;&amp; !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tmp.data.equals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(key)) 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tmp.next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>
              <a:buNone/>
            </a:pP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!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=null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tmp.next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=</a:t>
            </a:r>
          </a:p>
          <a:p>
            <a:pPr marL="0"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AnyType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&gt;(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toInsert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tmp.next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100" dirty="0" smtClean="0">
              <a:latin typeface="Courier New" pitchFamily="49" charset="0"/>
              <a:cs typeface="Courier New" pitchFamily="49" charset="0"/>
            </a:endParaRPr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err="1" smtClean="0"/>
              <a:t>Linked</a:t>
            </a:r>
            <a:r>
              <a:rPr lang="it-IT" sz="2800" dirty="0" smtClean="0"/>
              <a:t> </a:t>
            </a:r>
            <a:r>
              <a:rPr lang="it-IT" sz="2800" dirty="0" err="1" smtClean="0"/>
              <a:t>List</a:t>
            </a:r>
            <a:r>
              <a:rPr lang="it-IT" sz="2800" dirty="0" smtClean="0"/>
              <a:t> </a:t>
            </a:r>
            <a:r>
              <a:rPr lang="it-IT" sz="2800" dirty="0" err="1" smtClean="0"/>
              <a:t>Operations</a:t>
            </a:r>
            <a:endParaRPr lang="it-IT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Inserting "</a:t>
            </a:r>
            <a:r>
              <a:rPr lang="en-US" b="1" dirty="0" smtClean="0"/>
              <a:t>before“ (A)</a:t>
            </a:r>
            <a:r>
              <a:rPr lang="en-US" dirty="0" smtClean="0"/>
              <a:t>   </a:t>
            </a:r>
            <a:r>
              <a:rPr lang="en-US" dirty="0" err="1" smtClean="0"/>
              <a:t>cerca</a:t>
            </a:r>
            <a:r>
              <a:rPr lang="en-US" dirty="0" smtClean="0"/>
              <a:t> un </a:t>
            </a:r>
            <a:r>
              <a:rPr lang="en-US" dirty="0" err="1" smtClean="0"/>
              <a:t>nodo</a:t>
            </a:r>
            <a:r>
              <a:rPr lang="en-US" dirty="0" smtClean="0"/>
              <a:t> </a:t>
            </a:r>
            <a:r>
              <a:rPr lang="en-US" dirty="0" err="1" smtClean="0"/>
              <a:t>contenente</a:t>
            </a:r>
            <a:r>
              <a:rPr lang="en-US" dirty="0" smtClean="0"/>
              <a:t> “key” e </a:t>
            </a:r>
            <a:r>
              <a:rPr lang="en-US" dirty="0" err="1" smtClean="0"/>
              <a:t>inserisce</a:t>
            </a:r>
            <a:r>
              <a:rPr lang="en-US" dirty="0" smtClean="0"/>
              <a:t> un </a:t>
            </a:r>
            <a:r>
              <a:rPr lang="en-US" dirty="0" err="1" smtClean="0"/>
              <a:t>nuovo</a:t>
            </a:r>
            <a:r>
              <a:rPr lang="en-US" dirty="0" smtClean="0"/>
              <a:t> </a:t>
            </a:r>
            <a:r>
              <a:rPr lang="en-US" dirty="0" err="1" smtClean="0"/>
              <a:t>nodo</a:t>
            </a:r>
            <a:r>
              <a:rPr lang="en-US" dirty="0" smtClean="0"/>
              <a:t> prima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esso</a:t>
            </a:r>
            <a:endParaRPr lang="en-US" dirty="0" smtClean="0"/>
          </a:p>
          <a:p>
            <a:pPr>
              <a:buNone/>
            </a:pP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err="1" smtClean="0"/>
              <a:t>Linked</a:t>
            </a:r>
            <a:r>
              <a:rPr lang="it-IT" sz="2800" dirty="0" smtClean="0"/>
              <a:t> </a:t>
            </a:r>
            <a:r>
              <a:rPr lang="it-IT" sz="2800" dirty="0" err="1" smtClean="0"/>
              <a:t>List</a:t>
            </a:r>
            <a:r>
              <a:rPr lang="it-IT" sz="2800" dirty="0" smtClean="0"/>
              <a:t> </a:t>
            </a:r>
            <a:r>
              <a:rPr lang="it-IT" sz="2800" dirty="0" err="1" smtClean="0"/>
              <a:t>Operations</a:t>
            </a:r>
            <a:endParaRPr lang="it-IT" sz="2800" dirty="0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844924"/>
            <a:ext cx="7214600" cy="2168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795544"/>
          </a:xfrm>
        </p:spPr>
        <p:txBody>
          <a:bodyPr>
            <a:normAutofit fontScale="92500"/>
          </a:bodyPr>
          <a:lstStyle/>
          <a:p>
            <a:r>
              <a:rPr lang="it-IT" dirty="0" smtClean="0"/>
              <a:t>L’interfaccia </a:t>
            </a:r>
            <a:r>
              <a:rPr lang="it-IT" dirty="0" err="1" smtClean="0"/>
              <a:t>List</a:t>
            </a:r>
            <a:r>
              <a:rPr lang="it-IT" dirty="0" smtClean="0"/>
              <a:t> e le classi che la implementano: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dirty="0" smtClean="0"/>
              <a:t>L’interfaccia </a:t>
            </a:r>
            <a:r>
              <a:rPr lang="it-IT" dirty="0" err="1" smtClean="0"/>
              <a:t>List</a:t>
            </a:r>
            <a:endParaRPr lang="it-I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8710" y="1988840"/>
            <a:ext cx="6545658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insertBefore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AnyType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key,</a:t>
            </a:r>
          </a:p>
          <a:p>
            <a:pPr>
              <a:spcBef>
                <a:spcPts val="0"/>
              </a:spcBef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				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AnyType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toInsert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(head 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==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head.data.equals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(key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)) 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addFirst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toInsert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AnyType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prev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AnyType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cur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head;</a:t>
            </a:r>
          </a:p>
          <a:p>
            <a:pPr>
              <a:spcBef>
                <a:spcPts val="0"/>
              </a:spcBef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cur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!=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&amp;&amp; !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cur.data.equals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(key)) 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prev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cur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cur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cur.next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spcBef>
                <a:spcPts val="0"/>
              </a:spcBef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cur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!=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prev.next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=</a:t>
            </a:r>
          </a:p>
          <a:p>
            <a:pPr>
              <a:spcBef>
                <a:spcPts val="0"/>
              </a:spcBef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AnyType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&gt;(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toInsert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cur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it-IT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err="1" smtClean="0"/>
              <a:t>Linked</a:t>
            </a:r>
            <a:r>
              <a:rPr lang="it-IT" sz="2800" dirty="0" smtClean="0"/>
              <a:t> </a:t>
            </a:r>
            <a:r>
              <a:rPr lang="it-IT" sz="2800" dirty="0" err="1" smtClean="0"/>
              <a:t>List</a:t>
            </a:r>
            <a:r>
              <a:rPr lang="it-IT" sz="2800" dirty="0" smtClean="0"/>
              <a:t> </a:t>
            </a:r>
            <a:r>
              <a:rPr lang="it-IT" sz="2800" dirty="0" err="1" smtClean="0"/>
              <a:t>Operations</a:t>
            </a:r>
            <a:endParaRPr lang="it-IT" sz="2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Deletion (A)</a:t>
            </a:r>
            <a:r>
              <a:rPr lang="en-US" dirty="0" smtClean="0"/>
              <a:t>  </a:t>
            </a:r>
            <a:r>
              <a:rPr lang="en-US" dirty="0" err="1" smtClean="0"/>
              <a:t>Cerca</a:t>
            </a:r>
            <a:r>
              <a:rPr lang="en-US" dirty="0" smtClean="0"/>
              <a:t> un </a:t>
            </a:r>
            <a:r>
              <a:rPr lang="en-US" dirty="0" err="1" smtClean="0"/>
              <a:t>nodo</a:t>
            </a:r>
            <a:r>
              <a:rPr lang="en-US" dirty="0" smtClean="0"/>
              <a:t> </a:t>
            </a:r>
            <a:r>
              <a:rPr lang="en-US" dirty="0" err="1" smtClean="0"/>
              <a:t>contenente</a:t>
            </a:r>
            <a:r>
              <a:rPr lang="en-US" dirty="0" smtClean="0"/>
              <a:t> “key” e lo </a:t>
            </a:r>
            <a:r>
              <a:rPr lang="en-US" dirty="0" err="1" smtClean="0"/>
              <a:t>cancella</a:t>
            </a:r>
            <a:r>
              <a:rPr lang="en-US" dirty="0" smtClean="0"/>
              <a:t>. </a:t>
            </a:r>
            <a:r>
              <a:rPr lang="en-US" dirty="0" err="1" smtClean="0"/>
              <a:t>Ci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tre</a:t>
            </a:r>
            <a:r>
              <a:rPr lang="en-US" dirty="0" smtClean="0"/>
              <a:t> </a:t>
            </a:r>
            <a:r>
              <a:rPr lang="en-US" dirty="0" err="1" smtClean="0"/>
              <a:t>casi</a:t>
            </a:r>
            <a:r>
              <a:rPr lang="en-US" dirty="0" smtClean="0"/>
              <a:t> </a:t>
            </a:r>
            <a:r>
              <a:rPr lang="en-US" dirty="0" err="1" smtClean="0"/>
              <a:t>particolari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gestire</a:t>
            </a:r>
            <a:r>
              <a:rPr lang="en-US" dirty="0" smtClean="0"/>
              <a:t>: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La </a:t>
            </a:r>
            <a:r>
              <a:rPr lang="en-US" dirty="0" err="1" smtClean="0"/>
              <a:t>lista</a:t>
            </a:r>
            <a:r>
              <a:rPr lang="en-US" dirty="0" smtClean="0"/>
              <a:t> è </a:t>
            </a:r>
            <a:r>
              <a:rPr lang="en-US" dirty="0" err="1" smtClean="0"/>
              <a:t>vuota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Bisogna</a:t>
            </a:r>
            <a:r>
              <a:rPr lang="en-US" dirty="0" smtClean="0"/>
              <a:t> </a:t>
            </a:r>
            <a:r>
              <a:rPr lang="en-US" dirty="0" err="1" smtClean="0"/>
              <a:t>cancellare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primo </a:t>
            </a:r>
            <a:r>
              <a:rPr lang="en-US" dirty="0" err="1" smtClean="0"/>
              <a:t>nodo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Il </a:t>
            </a:r>
            <a:r>
              <a:rPr lang="en-US" dirty="0" err="1" smtClean="0"/>
              <a:t>nodo</a:t>
            </a:r>
            <a:r>
              <a:rPr lang="en-US" dirty="0" smtClean="0"/>
              <a:t> non è in </a:t>
            </a:r>
            <a:r>
              <a:rPr lang="en-US" dirty="0" err="1" smtClean="0"/>
              <a:t>lista</a:t>
            </a:r>
            <a:endParaRPr lang="en-US" dirty="0" smtClean="0"/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err="1" smtClean="0"/>
              <a:t>Linked</a:t>
            </a:r>
            <a:r>
              <a:rPr lang="it-IT" sz="2800" dirty="0" smtClean="0"/>
              <a:t> </a:t>
            </a:r>
            <a:r>
              <a:rPr lang="it-IT" sz="2800" dirty="0" err="1" smtClean="0"/>
              <a:t>List</a:t>
            </a:r>
            <a:r>
              <a:rPr lang="it-IT" sz="2800" dirty="0" smtClean="0"/>
              <a:t> </a:t>
            </a:r>
            <a:r>
              <a:rPr lang="it-IT" sz="2800" dirty="0" err="1" smtClean="0"/>
              <a:t>Operations</a:t>
            </a:r>
            <a:endParaRPr lang="it-IT" sz="2800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149080"/>
            <a:ext cx="7310325" cy="1684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>
              <a:spcBef>
                <a:spcPts val="0"/>
              </a:spcBef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AnyType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key) 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>
              <a:spcBef>
                <a:spcPts val="0"/>
              </a:spcBef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(head 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==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>
              <a:spcBef>
                <a:spcPts val="0"/>
              </a:spcBef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throw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RuntimeException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cannot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>
              <a:spcBef>
                <a:spcPts val="0"/>
              </a:spcBef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head.data.equals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(key) ) 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>
              <a:spcBef>
                <a:spcPts val="0"/>
              </a:spcBef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	head 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head.next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>
              <a:spcBef>
                <a:spcPts val="0"/>
              </a:spcBef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>
              <a:spcBef>
                <a:spcPts val="0"/>
              </a:spcBef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AnyType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cur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head;</a:t>
            </a:r>
          </a:p>
          <a:p>
            <a:pPr marL="0">
              <a:spcBef>
                <a:spcPts val="0"/>
              </a:spcBef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AnyType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prev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>
              <a:spcBef>
                <a:spcPts val="0"/>
              </a:spcBef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cur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!=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&amp;&amp; !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cur.data.equals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(key) ) { 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prev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cur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cur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cur.next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; } </a:t>
            </a:r>
            <a:endParaRPr lang="it-IT" sz="2100" dirty="0" smtClean="0">
              <a:latin typeface="Courier New" pitchFamily="49" charset="0"/>
              <a:cs typeface="Courier New" pitchFamily="49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cur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==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>
              <a:spcBef>
                <a:spcPts val="0"/>
              </a:spcBef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throw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RuntimeException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cannot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"); 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prev.next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cur.next</a:t>
            </a: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>
              <a:spcBef>
                <a:spcPts val="0"/>
              </a:spcBef>
              <a:buNone/>
            </a:pPr>
            <a:r>
              <a:rPr lang="it-IT" sz="21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it-IT" sz="21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err="1" smtClean="0"/>
              <a:t>Linked</a:t>
            </a:r>
            <a:r>
              <a:rPr lang="it-IT" sz="2800" dirty="0" smtClean="0"/>
              <a:t> </a:t>
            </a:r>
            <a:r>
              <a:rPr lang="it-IT" sz="2800" dirty="0" err="1" smtClean="0"/>
              <a:t>List</a:t>
            </a:r>
            <a:r>
              <a:rPr lang="it-IT" sz="2800" dirty="0" smtClean="0"/>
              <a:t> </a:t>
            </a:r>
            <a:r>
              <a:rPr lang="it-IT" sz="2800" dirty="0" err="1" smtClean="0"/>
              <a:t>Operations</a:t>
            </a:r>
            <a:endParaRPr lang="it-IT" sz="2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/>
              <a:t>Iterator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1200"/>
              </a:spcBef>
              <a:buNone/>
            </a:pPr>
            <a:endParaRPr lang="en-US" sz="21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1200"/>
              </a:spcBef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Iterator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AnyType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iterator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LinkedListIterator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>
              <a:spcBef>
                <a:spcPts val="0"/>
              </a:spcBef>
              <a:buNone/>
            </a:pPr>
            <a:endParaRPr lang="en-US" sz="2100" dirty="0" smtClean="0">
              <a:latin typeface="Courier New" pitchFamily="49" charset="0"/>
              <a:cs typeface="Courier New" pitchFamily="49" charset="0"/>
            </a:endParaRPr>
          </a:p>
          <a:p>
            <a:pPr marL="365760" lvl="1" indent="-256032">
              <a:spcBef>
                <a:spcPts val="400"/>
              </a:spcBef>
              <a:buSzPct val="65000"/>
              <a:buFont typeface="Wingdings 3"/>
              <a:buChar char=""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LinkedListIterator</a:t>
            </a:r>
            <a:r>
              <a:rPr lang="en-US" sz="2400" dirty="0" smtClean="0"/>
              <a:t> </a:t>
            </a:r>
            <a:r>
              <a:rPr lang="en-US" sz="2400" dirty="0" smtClean="0"/>
              <a:t>è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classe</a:t>
            </a:r>
            <a:r>
              <a:rPr lang="en-US" sz="2400" dirty="0" smtClean="0"/>
              <a:t> </a:t>
            </a:r>
            <a:r>
              <a:rPr lang="en-US" sz="2400" dirty="0" err="1" smtClean="0"/>
              <a:t>privata</a:t>
            </a:r>
            <a:r>
              <a:rPr lang="en-US" sz="2400" dirty="0" smtClean="0"/>
              <a:t> </a:t>
            </a:r>
            <a:r>
              <a:rPr lang="en-US" sz="2400" dirty="0" err="1" smtClean="0"/>
              <a:t>interna</a:t>
            </a:r>
            <a:r>
              <a:rPr lang="en-US" sz="2400" dirty="0" smtClean="0"/>
              <a:t> </a:t>
            </a:r>
            <a:r>
              <a:rPr lang="en-US" sz="2400" dirty="0" err="1" smtClean="0"/>
              <a:t>alla</a:t>
            </a:r>
            <a:r>
              <a:rPr lang="en-US" sz="2400" dirty="0" smtClean="0"/>
              <a:t> </a:t>
            </a:r>
            <a:r>
              <a:rPr lang="en-US" sz="2400" dirty="0" err="1" smtClean="0"/>
              <a:t>classe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err="1" smtClean="0"/>
              <a:t>Linked</a:t>
            </a:r>
            <a:r>
              <a:rPr lang="it-IT" sz="2800" dirty="0" smtClean="0"/>
              <a:t> </a:t>
            </a:r>
            <a:r>
              <a:rPr lang="it-IT" sz="2800" dirty="0" err="1" smtClean="0"/>
              <a:t>List</a:t>
            </a:r>
            <a:r>
              <a:rPr lang="it-IT" sz="2800" dirty="0" smtClean="0"/>
              <a:t> </a:t>
            </a:r>
            <a:r>
              <a:rPr lang="it-IT" sz="2800" dirty="0" err="1" smtClean="0"/>
              <a:t>Operations</a:t>
            </a:r>
            <a:endParaRPr lang="it-IT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-3147"/>
            <a:ext cx="4932040" cy="660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4258816" cy="4525963"/>
          </a:xfrm>
        </p:spPr>
        <p:txBody>
          <a:bodyPr>
            <a:normAutofit fontScale="77500" lnSpcReduction="20000"/>
          </a:bodyPr>
          <a:lstStyle/>
          <a:p>
            <a:r>
              <a:rPr lang="it-IT" dirty="0" smtClean="0"/>
              <a:t>L’interfaccia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it-IT" dirty="0" smtClean="0"/>
              <a:t> estende l’interfaccia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it-IT" dirty="0" smtClean="0"/>
              <a:t> aggiungendo alcuni metodi relativi all’uso di indici</a:t>
            </a:r>
          </a:p>
          <a:p>
            <a:r>
              <a:rPr lang="it-IT" dirty="0" smtClean="0"/>
              <a:t>In ogni esemplare di una classe che implementa l’interfaccia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it-IT" dirty="0" smtClean="0"/>
              <a:t> gli elementi sono memorizzati in sequenza, in base ad un indice </a:t>
            </a:r>
          </a:p>
          <a:p>
            <a:r>
              <a:rPr lang="it-IT" dirty="0" smtClean="0"/>
              <a:t>Vista come entità indipendente dal linguaggio di programmazione, una lista è un </a:t>
            </a:r>
            <a:r>
              <a:rPr lang="it-IT" b="1" dirty="0" smtClean="0"/>
              <a:t>tipo di dato astratto</a:t>
            </a:r>
            <a:endParaRPr lang="it-IT" b="1" dirty="0"/>
          </a:p>
        </p:txBody>
      </p:sp>
      <p:sp>
        <p:nvSpPr>
          <p:cNvPr id="10" name="Tito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it-IT" sz="2800" dirty="0" smtClean="0"/>
              <a:t>L’interfaccia </a:t>
            </a:r>
            <a:r>
              <a:rPr lang="it-IT" sz="2800" dirty="0" err="1" smtClean="0"/>
              <a:t>List</a:t>
            </a:r>
            <a:endParaRPr lang="it-IT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Come sappiamo per uno stesso tipo di dato sono possibili diverse realizzazioni alternative basate su strutture dati diverse</a:t>
            </a:r>
          </a:p>
          <a:p>
            <a:r>
              <a:rPr lang="it-IT" dirty="0" smtClean="0"/>
              <a:t>In generale, la scelta di una particolare struttura dati consente un’implementazione delle operazioni richieste più o meno efficiente</a:t>
            </a:r>
          </a:p>
          <a:p>
            <a:r>
              <a:rPr lang="it-IT" dirty="0" smtClean="0"/>
              <a:t>L’efficienza dipende anche dal modo in cui i dati sono organizzati all’interno della struttura.</a:t>
            </a:r>
          </a:p>
          <a:p>
            <a:r>
              <a:rPr lang="it-IT" dirty="0" smtClean="0"/>
              <a:t>Un modo naturale per implementare una struttura dati che realizza un certo tipo di dato è scrivere una classe che ne implementa la corrispondente interfaccia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L’interfaccia </a:t>
            </a:r>
            <a:r>
              <a:rPr lang="it-IT" sz="2800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it-IT" sz="2800" dirty="0" smtClean="0"/>
              <a:t>realizzazioni</a:t>
            </a:r>
            <a:endParaRPr lang="it-IT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Tecniche fondamentali usate per rappresentare collezioni di elementi:</a:t>
            </a:r>
          </a:p>
          <a:p>
            <a:pPr lvl="1"/>
            <a:r>
              <a:rPr lang="it-IT" dirty="0" smtClean="0"/>
              <a:t>Tecnica basata su </a:t>
            </a:r>
            <a:r>
              <a:rPr lang="it-IT" b="1" dirty="0" smtClean="0"/>
              <a:t>strutture indicizzate</a:t>
            </a:r>
            <a:r>
              <a:rPr lang="it-IT" i="1" dirty="0" smtClean="0"/>
              <a:t> </a:t>
            </a:r>
            <a:r>
              <a:rPr lang="it-IT" dirty="0" smtClean="0"/>
              <a:t>(</a:t>
            </a:r>
            <a:r>
              <a:rPr lang="it-IT" dirty="0" err="1" smtClean="0"/>
              <a:t>array</a:t>
            </a:r>
            <a:r>
              <a:rPr lang="it-IT" dirty="0" smtClean="0"/>
              <a:t>)</a:t>
            </a:r>
          </a:p>
          <a:p>
            <a:pPr lvl="1"/>
            <a:r>
              <a:rPr lang="it-IT" dirty="0" smtClean="0"/>
              <a:t>Tecnica basata su </a:t>
            </a:r>
            <a:r>
              <a:rPr lang="it-IT" b="1" dirty="0" smtClean="0"/>
              <a:t>strutture collegate </a:t>
            </a:r>
            <a:r>
              <a:rPr lang="it-IT" dirty="0" smtClean="0"/>
              <a:t>(record e puntatori)</a:t>
            </a:r>
          </a:p>
          <a:p>
            <a:pPr lvl="1"/>
            <a:r>
              <a:rPr lang="it-IT" dirty="0" smtClean="0"/>
              <a:t>La </a:t>
            </a:r>
            <a:r>
              <a:rPr lang="it-IT" dirty="0" smtClean="0"/>
              <a:t>scelta di una tecnica piuttosto che di un’altra </a:t>
            </a:r>
            <a:r>
              <a:rPr lang="it-IT" dirty="0" smtClean="0"/>
              <a:t>può avere </a:t>
            </a:r>
            <a:r>
              <a:rPr lang="it-IT" dirty="0" smtClean="0"/>
              <a:t>un impatto cruciale sulle operazioni fondamentali (ricerca, inserimento, </a:t>
            </a:r>
            <a:r>
              <a:rPr lang="it-IT" dirty="0" smtClean="0"/>
              <a:t>cancellazione, ...)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A.A. 2015/2016  -  Draft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700" dirty="0" smtClean="0"/>
              <a:t>Tecniche per rappresentare collezioni di oggetti</a:t>
            </a:r>
            <a:endParaRPr lang="it-IT" sz="27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P</a:t>
            </a:r>
            <a:r>
              <a:rPr lang="it-IT" dirty="0" smtClean="0"/>
              <a:t>roprietà </a:t>
            </a:r>
            <a:r>
              <a:rPr lang="it-IT" dirty="0" smtClean="0"/>
              <a:t>di base degli </a:t>
            </a:r>
            <a:r>
              <a:rPr lang="it-IT" dirty="0" err="1" smtClean="0"/>
              <a:t>array</a:t>
            </a:r>
            <a:r>
              <a:rPr lang="it-IT" dirty="0" smtClean="0"/>
              <a:t>:</a:t>
            </a:r>
          </a:p>
          <a:p>
            <a:pPr marL="624078" indent="-514350">
              <a:buFont typeface="+mj-lt"/>
              <a:buAutoNum type="arabicPeriod"/>
            </a:pPr>
            <a:r>
              <a:rPr lang="it-IT" b="1" dirty="0" smtClean="0"/>
              <a:t>(Forte)</a:t>
            </a:r>
            <a:r>
              <a:rPr lang="it-IT" dirty="0" smtClean="0"/>
              <a:t> Gli indici delle celle di un </a:t>
            </a:r>
            <a:r>
              <a:rPr lang="it-IT" dirty="0" err="1" smtClean="0"/>
              <a:t>array</a:t>
            </a:r>
            <a:r>
              <a:rPr lang="it-IT" dirty="0" smtClean="0"/>
              <a:t> sono numeri interi consecutivi</a:t>
            </a:r>
          </a:p>
          <a:p>
            <a:pPr marL="880110" lvl="1" indent="-514350"/>
            <a:r>
              <a:rPr lang="it-IT" dirty="0" smtClean="0"/>
              <a:t>Il tempo di accesso ad una qualsiasi cella è costante ed indipendente dalla dimensione dell’</a:t>
            </a:r>
            <a:r>
              <a:rPr lang="it-IT" dirty="0" err="1" smtClean="0"/>
              <a:t>array</a:t>
            </a:r>
            <a:endParaRPr lang="it-IT" dirty="0" smtClean="0"/>
          </a:p>
          <a:p>
            <a:pPr marL="624078" indent="-514350">
              <a:buFont typeface="+mj-lt"/>
              <a:buAutoNum type="arabicPeriod"/>
            </a:pPr>
            <a:r>
              <a:rPr lang="it-IT" b="1" dirty="0" smtClean="0"/>
              <a:t>(Debole)</a:t>
            </a:r>
            <a:r>
              <a:rPr lang="it-IT" dirty="0" smtClean="0"/>
              <a:t> Non è possibile aggiungere nuove celle ad un </a:t>
            </a:r>
            <a:r>
              <a:rPr lang="it-IT" dirty="0" err="1" smtClean="0"/>
              <a:t>array</a:t>
            </a:r>
            <a:endParaRPr lang="it-IT" dirty="0" smtClean="0"/>
          </a:p>
          <a:p>
            <a:pPr marL="880110" lvl="1" indent="-514350"/>
            <a:r>
              <a:rPr lang="it-IT" dirty="0" smtClean="0"/>
              <a:t>Il ridimensionamento è possibile solo mediante la riallocazione dell’</a:t>
            </a:r>
            <a:r>
              <a:rPr lang="it-IT" dirty="0" err="1" smtClean="0"/>
              <a:t>array</a:t>
            </a:r>
            <a:r>
              <a:rPr lang="it-IT" dirty="0" smtClean="0"/>
              <a:t>, ossia la creazione di un nuovo </a:t>
            </a:r>
            <a:r>
              <a:rPr lang="it-IT" dirty="0" err="1" smtClean="0"/>
              <a:t>array</a:t>
            </a:r>
            <a:r>
              <a:rPr lang="it-IT" dirty="0" smtClean="0"/>
              <a:t> e la copia del contenuto dal vecchio al nuovo </a:t>
            </a:r>
            <a:r>
              <a:rPr lang="it-IT" dirty="0" err="1" smtClean="0"/>
              <a:t>array</a:t>
            </a:r>
            <a:endParaRPr lang="it-IT" dirty="0" smtClean="0"/>
          </a:p>
          <a:p>
            <a:pPr marL="880110" lvl="1" indent="-514350"/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Strutture indicizzate: </a:t>
            </a:r>
            <a:r>
              <a:rPr lang="it-IT" sz="2800" dirty="0" err="1" smtClean="0"/>
              <a:t>array</a:t>
            </a:r>
            <a:endParaRPr lang="it-IT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L’idea </a:t>
            </a:r>
            <a:r>
              <a:rPr lang="it-IT" sz="2800" dirty="0" smtClean="0"/>
              <a:t>è </a:t>
            </a:r>
            <a:r>
              <a:rPr lang="it-IT" sz="2800" dirty="0" smtClean="0"/>
              <a:t>quella di non effettuare riallocazioni ad ogni inserimento/cancellazione, ma solo ogni </a:t>
            </a:r>
            <a:r>
              <a:rPr lang="el-GR" sz="2800" dirty="0" smtClean="0"/>
              <a:t>Ω</a:t>
            </a:r>
            <a:r>
              <a:rPr lang="it-IT" sz="2800" dirty="0" smtClean="0"/>
              <a:t>(n) operazioni</a:t>
            </a:r>
          </a:p>
          <a:p>
            <a:r>
              <a:rPr lang="it-IT" sz="2800" dirty="0" smtClean="0"/>
              <a:t>Se h è la dimensione dell’</a:t>
            </a:r>
            <a:r>
              <a:rPr lang="it-IT" sz="2800" dirty="0" err="1" smtClean="0"/>
              <a:t>array</a:t>
            </a:r>
            <a:r>
              <a:rPr lang="it-IT" sz="2800" dirty="0" smtClean="0"/>
              <a:t> e le prime n&gt;0 celle dell’</a:t>
            </a:r>
            <a:r>
              <a:rPr lang="it-IT" sz="2800" dirty="0" err="1" smtClean="0"/>
              <a:t>array</a:t>
            </a:r>
            <a:r>
              <a:rPr lang="it-IT" sz="2800" dirty="0" smtClean="0"/>
              <a:t> contengono gli elementi della collezione, la tecnica consiste nel mantenere una  dimensione h che soddisfa, per ogni n&gt;0, la seguente invariante:</a:t>
            </a:r>
          </a:p>
          <a:p>
            <a:pPr algn="ctr">
              <a:buNone/>
            </a:pPr>
            <a:r>
              <a:rPr lang="it-IT" sz="2800" dirty="0" smtClean="0"/>
              <a:t>n ≤ h &lt; 4n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dirty="0" smtClean="0"/>
              <a:t>Ridimensionamento di </a:t>
            </a:r>
            <a:r>
              <a:rPr lang="it-IT" dirty="0" err="1" smtClean="0"/>
              <a:t>array</a:t>
            </a:r>
            <a:r>
              <a:rPr lang="it-IT" sz="2700" dirty="0" smtClean="0"/>
              <a:t/>
            </a:r>
            <a:br>
              <a:rPr lang="it-IT" sz="2700" dirty="0" smtClean="0"/>
            </a:br>
            <a:r>
              <a:rPr lang="it-IT" sz="2700" dirty="0" smtClean="0"/>
              <a:t>La </a:t>
            </a:r>
            <a:r>
              <a:rPr lang="it-IT" sz="2700" dirty="0" smtClean="0"/>
              <a:t>tecnica del raddoppiamento-dimezzamento</a:t>
            </a:r>
            <a:endParaRPr lang="it-IT" sz="27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 sz="2800" dirty="0" smtClean="0"/>
              <a:t>L’invariante  n ≤ h &lt; 4n sulla dimensione dell’</a:t>
            </a:r>
            <a:r>
              <a:rPr lang="it-IT" sz="2800" dirty="0" err="1" smtClean="0"/>
              <a:t>array</a:t>
            </a:r>
            <a:r>
              <a:rPr lang="it-IT" sz="2800" dirty="0" smtClean="0"/>
              <a:t> viene mantenuta mediante riallocazioni così effettuate</a:t>
            </a:r>
            <a:r>
              <a:rPr lang="it-IT" sz="2800" dirty="0" smtClean="0"/>
              <a:t>:</a:t>
            </a:r>
            <a:endParaRPr lang="it-IT" sz="2800" dirty="0" smtClean="0"/>
          </a:p>
          <a:p>
            <a:pPr lvl="1"/>
            <a:r>
              <a:rPr lang="it-IT" sz="2600" dirty="0" smtClean="0"/>
              <a:t>Inizialmente, per n=0, si pone h=1</a:t>
            </a:r>
          </a:p>
          <a:p>
            <a:pPr lvl="1"/>
            <a:r>
              <a:rPr lang="it-IT" sz="2600" dirty="0" smtClean="0"/>
              <a:t>Quando n&gt;h, l’</a:t>
            </a:r>
            <a:r>
              <a:rPr lang="it-IT" sz="2600" dirty="0" err="1" smtClean="0"/>
              <a:t>array</a:t>
            </a:r>
            <a:r>
              <a:rPr lang="it-IT" sz="2600" dirty="0" smtClean="0"/>
              <a:t> viene riallocato raddoppiandone la dimensione (h ← 2h)</a:t>
            </a:r>
          </a:p>
          <a:p>
            <a:pPr lvl="1"/>
            <a:r>
              <a:rPr lang="it-IT" sz="2600" dirty="0" smtClean="0"/>
              <a:t>Quando n scende a h/4 l’</a:t>
            </a:r>
            <a:r>
              <a:rPr lang="it-IT" sz="2600" dirty="0" err="1" smtClean="0"/>
              <a:t>array</a:t>
            </a:r>
            <a:r>
              <a:rPr lang="it-IT" sz="2600" dirty="0" smtClean="0"/>
              <a:t> viene riallocato dimezzandone la dimensione (h ← </a:t>
            </a:r>
            <a:r>
              <a:rPr lang="it-IT" sz="2600" dirty="0" err="1" smtClean="0"/>
              <a:t>h</a:t>
            </a:r>
            <a:r>
              <a:rPr lang="it-IT" sz="2600" dirty="0" smtClean="0"/>
              <a:t>/2)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sz="2700" dirty="0" smtClean="0"/>
              <a:t>La </a:t>
            </a:r>
            <a:r>
              <a:rPr lang="it-IT" sz="2700" dirty="0" smtClean="0"/>
              <a:t>tecnica del raddoppiamento-dimezzamento</a:t>
            </a:r>
            <a:endParaRPr lang="it-IT" sz="27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ainstrmSes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28018BB-57EC-4467-BE24-1D4D264081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BrainstrmSess</Template>
  <TotalTime>0</TotalTime>
  <Words>1775</Words>
  <Application>Microsoft Office PowerPoint</Application>
  <PresentationFormat>Presentazione su schermo (4:3)</PresentationFormat>
  <Paragraphs>262</Paragraphs>
  <Slides>33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33</vt:i4>
      </vt:variant>
    </vt:vector>
  </HeadingPairs>
  <TitlesOfParts>
    <vt:vector size="34" baseType="lpstr">
      <vt:lpstr>BrainstrmSess</vt:lpstr>
      <vt:lpstr>Università degli Studi dell’Aquila</vt:lpstr>
      <vt:lpstr>L’interfaccia Collection</vt:lpstr>
      <vt:lpstr>L’interfaccia List</vt:lpstr>
      <vt:lpstr>L’interfaccia List</vt:lpstr>
      <vt:lpstr>L’interfaccia List: realizzazioni</vt:lpstr>
      <vt:lpstr>Tecniche per rappresentare collezioni di oggetti</vt:lpstr>
      <vt:lpstr>Strutture indicizzate: array</vt:lpstr>
      <vt:lpstr>Ridimensionamento di array La tecnica del raddoppiamento-dimezzamento</vt:lpstr>
      <vt:lpstr> La tecnica del raddoppiamento-dimezzamento</vt:lpstr>
      <vt:lpstr> La tecnica del raddoppiamento-dimezzamento</vt:lpstr>
      <vt:lpstr>Strutture dati collegate: record e puntatori</vt:lpstr>
      <vt:lpstr>Strutture dati collegate: record e puntatori</vt:lpstr>
      <vt:lpstr>Le classi ArrayList&lt;E&gt; e LinkedList&lt;E&gt;</vt:lpstr>
      <vt:lpstr>L’interfaccia List</vt:lpstr>
      <vt:lpstr>La classe ArrayList</vt:lpstr>
      <vt:lpstr>La classe LinkedList</vt:lpstr>
      <vt:lpstr>La classe LinkedList</vt:lpstr>
      <vt:lpstr>Le liste e l’accesso posizionale</vt:lpstr>
      <vt:lpstr>Linked Lists</vt:lpstr>
      <vt:lpstr>Inner classes</vt:lpstr>
      <vt:lpstr>Inner classes</vt:lpstr>
      <vt:lpstr>Linked Lists: la classe Node</vt:lpstr>
      <vt:lpstr>Esempi</vt:lpstr>
      <vt:lpstr>Linked List Operations</vt:lpstr>
      <vt:lpstr>Linked List Operations</vt:lpstr>
      <vt:lpstr>Linked List Operations</vt:lpstr>
      <vt:lpstr>Linked List Operations</vt:lpstr>
      <vt:lpstr>Linked List Operations</vt:lpstr>
      <vt:lpstr>Linked List Operations</vt:lpstr>
      <vt:lpstr>Linked List Operations</vt:lpstr>
      <vt:lpstr>Linked List Operations</vt:lpstr>
      <vt:lpstr>Linked List Operations</vt:lpstr>
      <vt:lpstr>Linked List Operations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2014-10-04T16:21:55Z</dcterms:created>
  <dcterms:modified xsi:type="dcterms:W3CDTF">2015-10-19T10:04:59Z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TC101671239990</vt:lpwstr>
  </property>
</Properties>
</file>